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79" r:id="rId2"/>
    <p:sldId id="258" r:id="rId3"/>
    <p:sldId id="277" r:id="rId4"/>
    <p:sldId id="260" r:id="rId5"/>
    <p:sldId id="261" r:id="rId6"/>
    <p:sldId id="262" r:id="rId7"/>
    <p:sldId id="263" r:id="rId8"/>
    <p:sldId id="280"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8" r:id="rId22"/>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B225"/>
    <a:srgbClr val="FFFFFF"/>
    <a:srgbClr val="323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solidFill>
            <a:srgbClr val="4F81BD"/>
          </a:solidFill>
          <a:ln w="25400" cap="flat" cmpd="sng">
            <a:solidFill>
              <a:srgbClr val="385D8A"/>
            </a:solidFill>
            <a:prstDash val="solid"/>
            <a:round/>
            <a:headEnd type="none" w="sm" len="sm"/>
            <a:tailEnd type="none" w="sm" len="sm"/>
          </a:ln>
        </p:spPr>
      </p:sp>
      <p:sp>
        <p:nvSpPr>
          <p:cNvPr id="86" name="Google Shape;86;p1:notes"/>
          <p:cNvSpPr txBox="1">
            <a:spLocks noGrp="1"/>
          </p:cNvSpPr>
          <p:nvPr>
            <p:ph type="body" idx="1"/>
          </p:nvPr>
        </p:nvSpPr>
        <p:spPr>
          <a:xfrm>
            <a:off x="679768" y="4715153"/>
            <a:ext cx="5438140" cy="45693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3103788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8" name="Google Shape;168;p1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2: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4: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4: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5: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15: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6: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6: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7: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7: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714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8" name="Google Shape;98;p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20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4843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7: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a:extLst>
            <a:ext uri="{FF2B5EF4-FFF2-40B4-BE49-F238E27FC236}">
              <a16:creationId xmlns:a16="http://schemas.microsoft.com/office/drawing/2014/main" id="{1D984D46-D0FB-F55F-4E2C-31E751E69046}"/>
            </a:ext>
          </a:extLst>
        </p:cNvPr>
        <p:cNvGrpSpPr/>
        <p:nvPr/>
      </p:nvGrpSpPr>
      <p:grpSpPr>
        <a:xfrm>
          <a:off x="0" y="0"/>
          <a:ext cx="0" cy="0"/>
          <a:chOff x="0" y="0"/>
          <a:chExt cx="0" cy="0"/>
        </a:xfrm>
      </p:grpSpPr>
      <p:sp>
        <p:nvSpPr>
          <p:cNvPr id="97" name="Google Shape;97;p3:notes">
            <a:extLst>
              <a:ext uri="{FF2B5EF4-FFF2-40B4-BE49-F238E27FC236}">
                <a16:creationId xmlns:a16="http://schemas.microsoft.com/office/drawing/2014/main" id="{8134EDFD-7BEE-B54D-7633-6AA478A8645D}"/>
              </a:ext>
            </a:extLst>
          </p:cNvPr>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a:extLst>
              <a:ext uri="{FF2B5EF4-FFF2-40B4-BE49-F238E27FC236}">
                <a16:creationId xmlns:a16="http://schemas.microsoft.com/office/drawing/2014/main" id="{20E38622-AFC3-93A6-21B4-E585ACDE8F6E}"/>
              </a:ext>
            </a:extLst>
          </p:cNvPr>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72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hyperlink" Target="mailto:info@innovosud.fr"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Shape 87"/>
        <p:cNvGrpSpPr/>
        <p:nvPr/>
      </p:nvGrpSpPr>
      <p:grpSpPr>
        <a:xfrm>
          <a:off x="0" y="0"/>
          <a:ext cx="0" cy="0"/>
          <a:chOff x="0" y="0"/>
          <a:chExt cx="0" cy="0"/>
        </a:xfrm>
      </p:grpSpPr>
      <p:sp>
        <p:nvSpPr>
          <p:cNvPr id="89" name="Google Shape;89;p13"/>
          <p:cNvSpPr/>
          <p:nvPr/>
        </p:nvSpPr>
        <p:spPr>
          <a:xfrm>
            <a:off x="6096000" y="1901807"/>
            <a:ext cx="5212080" cy="1317522"/>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ctr" rtl="0">
              <a:spcBef>
                <a:spcPts val="0"/>
              </a:spcBef>
              <a:spcAft>
                <a:spcPts val="0"/>
              </a:spcAft>
              <a:buNone/>
            </a:pPr>
            <a:endParaRPr sz="3200" b="0" i="0" u="none" strike="noStrike" cap="none" dirty="0">
              <a:solidFill>
                <a:schemeClr val="dk2"/>
              </a:solidFill>
              <a:latin typeface="Calibri"/>
              <a:ea typeface="Calibri"/>
              <a:cs typeface="Calibri"/>
              <a:sym typeface="Calibri"/>
            </a:endParaRPr>
          </a:p>
          <a:p>
            <a:pPr marL="0" marR="0" lvl="0" indent="0" algn="ctr" rtl="0">
              <a:spcBef>
                <a:spcPts val="0"/>
              </a:spcBef>
              <a:spcAft>
                <a:spcPts val="0"/>
              </a:spcAft>
              <a:buNone/>
            </a:pPr>
            <a:r>
              <a:rPr lang="fr-FR" sz="3200" b="0" i="0" u="none" strike="noStrike" cap="none" dirty="0">
                <a:solidFill>
                  <a:schemeClr val="bg1"/>
                </a:solidFill>
                <a:latin typeface="Calibri"/>
                <a:ea typeface="Calibri"/>
                <a:cs typeface="Calibri"/>
                <a:sym typeface="Calibri"/>
              </a:rPr>
              <a:t>DOSSIER DE CANDIDATURE</a:t>
            </a:r>
          </a:p>
          <a:p>
            <a:pPr marL="0" marR="0" lvl="0" indent="0" algn="ctr" rtl="0">
              <a:spcBef>
                <a:spcPts val="0"/>
              </a:spcBef>
              <a:spcAft>
                <a:spcPts val="0"/>
              </a:spcAft>
              <a:buNone/>
            </a:pPr>
            <a:r>
              <a:rPr lang="fr-FR" sz="3200" b="1" dirty="0">
                <a:solidFill>
                  <a:srgbClr val="F8B225"/>
                </a:solidFill>
                <a:latin typeface="Calibri"/>
                <a:ea typeface="Calibri"/>
                <a:cs typeface="Calibri"/>
                <a:sym typeface="Calibri"/>
              </a:rPr>
              <a:t>APPEL A PROJETS #1 - 2025</a:t>
            </a:r>
            <a:br>
              <a:rPr lang="fr-FR" sz="3200" b="0" i="0" u="none" strike="noStrike" cap="none" dirty="0">
                <a:solidFill>
                  <a:srgbClr val="FFFFFF"/>
                </a:solidFill>
                <a:latin typeface="Calibri"/>
                <a:ea typeface="Calibri"/>
                <a:cs typeface="Calibri"/>
                <a:sym typeface="Calibri"/>
              </a:rPr>
            </a:br>
            <a:endParaRPr sz="3200" b="0" i="0" u="none" strike="noStrike" cap="none" dirty="0">
              <a:solidFill>
                <a:srgbClr val="000000"/>
              </a:solidFill>
              <a:latin typeface="Times New Roman"/>
              <a:ea typeface="Times New Roman"/>
              <a:cs typeface="Times New Roman"/>
              <a:sym typeface="Times New Roman"/>
            </a:endParaRPr>
          </a:p>
        </p:txBody>
      </p:sp>
      <p:pic>
        <p:nvPicPr>
          <p:cNvPr id="3" name="Image 2">
            <a:extLst>
              <a:ext uri="{FF2B5EF4-FFF2-40B4-BE49-F238E27FC236}">
                <a16:creationId xmlns:a16="http://schemas.microsoft.com/office/drawing/2014/main" id="{7E553B95-5297-B858-80EE-ABAE5EAC7AFF}"/>
              </a:ext>
            </a:extLst>
          </p:cNvPr>
          <p:cNvPicPr>
            <a:picLocks noChangeAspect="1"/>
          </p:cNvPicPr>
          <p:nvPr/>
        </p:nvPicPr>
        <p:blipFill rotWithShape="1">
          <a:blip r:embed="rId4"/>
          <a:srcRect l="66193" b="21769"/>
          <a:stretch/>
        </p:blipFill>
        <p:spPr>
          <a:xfrm>
            <a:off x="3364637" y="6050066"/>
            <a:ext cx="1642498" cy="730513"/>
          </a:xfrm>
          <a:prstGeom prst="rect">
            <a:avLst/>
          </a:prstGeom>
        </p:spPr>
      </p:pic>
      <p:pic>
        <p:nvPicPr>
          <p:cNvPr id="4" name="Image 3">
            <a:extLst>
              <a:ext uri="{FF2B5EF4-FFF2-40B4-BE49-F238E27FC236}">
                <a16:creationId xmlns:a16="http://schemas.microsoft.com/office/drawing/2014/main" id="{029009F0-ACAC-D9A7-A949-DC359FFBF61D}"/>
              </a:ext>
            </a:extLst>
          </p:cNvPr>
          <p:cNvPicPr>
            <a:picLocks noChangeAspect="1"/>
          </p:cNvPicPr>
          <p:nvPr/>
        </p:nvPicPr>
        <p:blipFill>
          <a:blip r:embed="rId5"/>
          <a:stretch>
            <a:fillRect/>
          </a:stretch>
        </p:blipFill>
        <p:spPr>
          <a:xfrm>
            <a:off x="1750081" y="3734183"/>
            <a:ext cx="1213573" cy="1312996"/>
          </a:xfrm>
          <a:prstGeom prst="rect">
            <a:avLst/>
          </a:prstGeom>
        </p:spPr>
      </p:pic>
      <p:pic>
        <p:nvPicPr>
          <p:cNvPr id="5" name="Image 4">
            <a:extLst>
              <a:ext uri="{FF2B5EF4-FFF2-40B4-BE49-F238E27FC236}">
                <a16:creationId xmlns:a16="http://schemas.microsoft.com/office/drawing/2014/main" id="{129DE737-5D1E-5D15-4A6F-B7EF2F150F42}"/>
              </a:ext>
            </a:extLst>
          </p:cNvPr>
          <p:cNvPicPr>
            <a:picLocks noChangeAspect="1"/>
          </p:cNvPicPr>
          <p:nvPr/>
        </p:nvPicPr>
        <p:blipFill>
          <a:blip r:embed="rId6"/>
          <a:stretch>
            <a:fillRect/>
          </a:stretch>
        </p:blipFill>
        <p:spPr>
          <a:xfrm>
            <a:off x="1261845" y="2645742"/>
            <a:ext cx="2102792" cy="939247"/>
          </a:xfrm>
          <a:prstGeom prst="rect">
            <a:avLst/>
          </a:prstGeom>
        </p:spPr>
      </p:pic>
      <p:pic>
        <p:nvPicPr>
          <p:cNvPr id="2" name="Image 1">
            <a:extLst>
              <a:ext uri="{FF2B5EF4-FFF2-40B4-BE49-F238E27FC236}">
                <a16:creationId xmlns:a16="http://schemas.microsoft.com/office/drawing/2014/main" id="{46105775-9B30-1B63-A60E-13E6A5592E5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84586" y="6183231"/>
            <a:ext cx="628083" cy="478701"/>
          </a:xfrm>
          <a:prstGeom prst="rect">
            <a:avLst/>
          </a:prstGeom>
        </p:spPr>
      </p:pic>
      <p:sp>
        <p:nvSpPr>
          <p:cNvPr id="6" name="Rectangle 5">
            <a:extLst>
              <a:ext uri="{FF2B5EF4-FFF2-40B4-BE49-F238E27FC236}">
                <a16:creationId xmlns:a16="http://schemas.microsoft.com/office/drawing/2014/main" id="{1272A20E-6B16-7E2A-A39E-ED6DA04F3D09}"/>
              </a:ext>
            </a:extLst>
          </p:cNvPr>
          <p:cNvSpPr/>
          <p:nvPr/>
        </p:nvSpPr>
        <p:spPr>
          <a:xfrm>
            <a:off x="304800" y="182880"/>
            <a:ext cx="3616960" cy="1718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96433667-779E-1B7D-652C-80DCCE0D0AAC}"/>
              </a:ext>
            </a:extLst>
          </p:cNvPr>
          <p:cNvPicPr>
            <a:picLocks noChangeAspect="1"/>
          </p:cNvPicPr>
          <p:nvPr/>
        </p:nvPicPr>
        <p:blipFill>
          <a:blip r:embed="rId8"/>
          <a:stretch>
            <a:fillRect/>
          </a:stretch>
        </p:blipFill>
        <p:spPr>
          <a:xfrm>
            <a:off x="802223" y="326971"/>
            <a:ext cx="3197743" cy="1866966"/>
          </a:xfrm>
          <a:prstGeom prst="rect">
            <a:avLst/>
          </a:prstGeom>
        </p:spPr>
      </p:pic>
      <p:pic>
        <p:nvPicPr>
          <p:cNvPr id="9" name="Image 8">
            <a:extLst>
              <a:ext uri="{FF2B5EF4-FFF2-40B4-BE49-F238E27FC236}">
                <a16:creationId xmlns:a16="http://schemas.microsoft.com/office/drawing/2014/main" id="{D36FC2E5-E843-02A8-4F3D-0C6A7EAE7066}"/>
              </a:ext>
            </a:extLst>
          </p:cNvPr>
          <p:cNvPicPr>
            <a:picLocks noChangeAspect="1"/>
          </p:cNvPicPr>
          <p:nvPr/>
        </p:nvPicPr>
        <p:blipFill>
          <a:blip r:embed="rId9"/>
          <a:stretch>
            <a:fillRect/>
          </a:stretch>
        </p:blipFill>
        <p:spPr>
          <a:xfrm>
            <a:off x="203101" y="6064583"/>
            <a:ext cx="3093961" cy="715996"/>
          </a:xfrm>
          <a:prstGeom prst="rect">
            <a:avLst/>
          </a:prstGeom>
        </p:spPr>
      </p:pic>
    </p:spTree>
    <p:extLst>
      <p:ext uri="{BB962C8B-B14F-4D97-AF65-F5344CB8AC3E}">
        <p14:creationId xmlns:p14="http://schemas.microsoft.com/office/powerpoint/2010/main" val="611810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9"/>
        <p:cNvGrpSpPr/>
        <p:nvPr/>
      </p:nvGrpSpPr>
      <p:grpSpPr>
        <a:xfrm>
          <a:off x="0" y="0"/>
          <a:ext cx="0" cy="0"/>
          <a:chOff x="0" y="0"/>
          <a:chExt cx="0" cy="0"/>
        </a:xfrm>
      </p:grpSpPr>
      <p:sp>
        <p:nvSpPr>
          <p:cNvPr id="170" name="Google Shape;170;p22"/>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72" name="Google Shape;172;p22"/>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1</a:t>
            </a:r>
            <a:endParaRPr sz="2400" b="0" i="0" u="none" strike="noStrike" cap="none">
              <a:solidFill>
                <a:srgbClr val="F7B225"/>
              </a:solidFill>
              <a:latin typeface="Times New Roman"/>
              <a:ea typeface="Times New Roman"/>
              <a:cs typeface="Times New Roman"/>
              <a:sym typeface="Times New Roman"/>
            </a:endParaRPr>
          </a:p>
        </p:txBody>
      </p:sp>
      <p:sp>
        <p:nvSpPr>
          <p:cNvPr id="173" name="Google Shape;173;p22"/>
          <p:cNvSpPr/>
          <p:nvPr/>
        </p:nvSpPr>
        <p:spPr>
          <a:xfrm>
            <a:off x="3428205" y="767947"/>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LE NOM DU PROJET</a:t>
            </a:r>
            <a:endParaRPr sz="1800" b="0" i="0" u="none" strike="noStrike" cap="none" dirty="0">
              <a:solidFill>
                <a:srgbClr val="323F4F"/>
              </a:solidFill>
              <a:latin typeface="Calibri"/>
              <a:ea typeface="Calibri"/>
              <a:cs typeface="Calibri"/>
              <a:sym typeface="Calibri"/>
            </a:endParaRPr>
          </a:p>
        </p:txBody>
      </p:sp>
      <p:sp>
        <p:nvSpPr>
          <p:cNvPr id="174" name="Google Shape;174;p22"/>
          <p:cNvSpPr txBox="1"/>
          <p:nvPr/>
        </p:nvSpPr>
        <p:spPr>
          <a:xfrm>
            <a:off x="3396694" y="1901946"/>
            <a:ext cx="8229803"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décrire en quelques mots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Le concept innovant</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L’ambition du projet.</a:t>
            </a:r>
            <a:endParaRPr dirty="0"/>
          </a:p>
        </p:txBody>
      </p:sp>
      <p:sp>
        <p:nvSpPr>
          <p:cNvPr id="2" name="Rectangle 1">
            <a:extLst>
              <a:ext uri="{FF2B5EF4-FFF2-40B4-BE49-F238E27FC236}">
                <a16:creationId xmlns:a16="http://schemas.microsoft.com/office/drawing/2014/main" id="{4731B6B0-8811-B69A-EF61-538E49E1311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6868B4E1-8CA2-13AE-4015-FE7CAC0F199B}"/>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A1798BAB-3D6E-6E11-11A6-7D5D65BE99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812002"/>
            <a:ext cx="1388611" cy="1058347"/>
          </a:xfrm>
          <a:prstGeom prst="rect">
            <a:avLst/>
          </a:prstGeom>
        </p:spPr>
      </p:pic>
      <p:sp>
        <p:nvSpPr>
          <p:cNvPr id="175" name="Google Shape;175;p22"/>
          <p:cNvSpPr/>
          <p:nvPr/>
        </p:nvSpPr>
        <p:spPr>
          <a:xfrm>
            <a:off x="3428205" y="3823241"/>
            <a:ext cx="5682555" cy="313673"/>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ctr" rtl="0">
              <a:spcBef>
                <a:spcPts val="0"/>
              </a:spcBef>
              <a:spcAft>
                <a:spcPts val="0"/>
              </a:spcAft>
              <a:buNone/>
            </a:pPr>
            <a:r>
              <a:rPr lang="fr-FR" sz="1400" b="1" dirty="0">
                <a:solidFill>
                  <a:srgbClr val="323F4F"/>
                </a:solidFill>
                <a:latin typeface="Calibri"/>
                <a:ea typeface="Calibri"/>
                <a:cs typeface="Calibri"/>
                <a:sym typeface="Calibri"/>
              </a:rPr>
              <a:t>Importance de rajouter un élément visuel : logo, image, animation …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9"/>
        <p:cNvGrpSpPr/>
        <p:nvPr/>
      </p:nvGrpSpPr>
      <p:grpSpPr>
        <a:xfrm>
          <a:off x="0" y="0"/>
          <a:ext cx="0" cy="0"/>
          <a:chOff x="0" y="0"/>
          <a:chExt cx="0" cy="0"/>
        </a:xfrm>
      </p:grpSpPr>
      <p:sp>
        <p:nvSpPr>
          <p:cNvPr id="180" name="Google Shape;180;p23"/>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82" name="Google Shape;182;p23"/>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2</a:t>
            </a:r>
            <a:endParaRPr sz="2400" b="0" i="0" u="none" strike="noStrike" cap="none">
              <a:solidFill>
                <a:srgbClr val="F7B225"/>
              </a:solidFill>
              <a:latin typeface="Times New Roman"/>
              <a:ea typeface="Times New Roman"/>
              <a:cs typeface="Times New Roman"/>
              <a:sym typeface="Times New Roman"/>
            </a:endParaRPr>
          </a:p>
        </p:txBody>
      </p:sp>
      <p:sp>
        <p:nvSpPr>
          <p:cNvPr id="183" name="Google Shape;183;p23"/>
          <p:cNvSpPr/>
          <p:nvPr/>
        </p:nvSpPr>
        <p:spPr>
          <a:xfrm>
            <a:off x="3171030" y="915994"/>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L’ÉQUIPE</a:t>
            </a:r>
            <a:endParaRPr sz="1800" b="0" i="0" u="none" strike="noStrike" cap="none" dirty="0">
              <a:solidFill>
                <a:srgbClr val="323F4F"/>
              </a:solidFill>
              <a:latin typeface="Calibri"/>
              <a:ea typeface="Calibri"/>
              <a:cs typeface="Calibri"/>
              <a:sym typeface="Calibri"/>
            </a:endParaRPr>
          </a:p>
        </p:txBody>
      </p:sp>
      <p:sp>
        <p:nvSpPr>
          <p:cNvPr id="184" name="Google Shape;184;p23"/>
          <p:cNvSpPr txBox="1"/>
          <p:nvPr/>
        </p:nvSpPr>
        <p:spPr>
          <a:xfrm>
            <a:off x="3171030" y="1718468"/>
            <a:ext cx="8219212" cy="2862282"/>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parler de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fondatrice : Nom, rôle, résumé des parcours, compétences spécifiques, connaissance du marché/réseaux de distribution/grands comptes…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élargie :  mentors, conseils et prestataires externes.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Les parties prenantes indispensables à mobiliser (associés, salariés, partenaires industriels, experts…)</a:t>
            </a:r>
          </a:p>
          <a:p>
            <a:pPr marR="0" lvl="0" algn="just" rtl="0">
              <a:spcBef>
                <a:spcPts val="0"/>
              </a:spcBef>
              <a:spcAft>
                <a:spcPts val="0"/>
              </a:spcAft>
            </a:pPr>
            <a:endParaRPr lang="fr-FR" dirty="0"/>
          </a:p>
        </p:txBody>
      </p:sp>
      <p:sp>
        <p:nvSpPr>
          <p:cNvPr id="185" name="Google Shape;185;p23"/>
          <p:cNvSpPr/>
          <p:nvPr/>
        </p:nvSpPr>
        <p:spPr>
          <a:xfrm>
            <a:off x="3171030" y="4904022"/>
            <a:ext cx="5972970" cy="375902"/>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Importance de démontrer ici la légitimité de l’équipe et sa complémentarité.</a:t>
            </a:r>
            <a:endParaRPr dirty="0"/>
          </a:p>
        </p:txBody>
      </p:sp>
      <p:sp>
        <p:nvSpPr>
          <p:cNvPr id="2" name="Rectangle 1">
            <a:extLst>
              <a:ext uri="{FF2B5EF4-FFF2-40B4-BE49-F238E27FC236}">
                <a16:creationId xmlns:a16="http://schemas.microsoft.com/office/drawing/2014/main" id="{F6182C0A-97C1-6B8A-A3B2-11C1AC5755C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143866D-7020-75FE-05BA-D9EC9F51831E}"/>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C6468C36-2C85-15B3-C41A-8B02758839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916166"/>
            <a:ext cx="1388611" cy="105834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9"/>
        <p:cNvGrpSpPr/>
        <p:nvPr/>
      </p:nvGrpSpPr>
      <p:grpSpPr>
        <a:xfrm>
          <a:off x="0" y="0"/>
          <a:ext cx="0" cy="0"/>
          <a:chOff x="0" y="0"/>
          <a:chExt cx="0" cy="0"/>
        </a:xfrm>
      </p:grpSpPr>
      <p:sp>
        <p:nvSpPr>
          <p:cNvPr id="191" name="Google Shape;191;p24"/>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3</a:t>
            </a:r>
            <a:endParaRPr sz="2400" b="0" i="0" u="none" strike="noStrike" cap="none">
              <a:solidFill>
                <a:srgbClr val="F7B225"/>
              </a:solidFill>
              <a:latin typeface="Times New Roman"/>
              <a:ea typeface="Times New Roman"/>
              <a:cs typeface="Times New Roman"/>
              <a:sym typeface="Times New Roman"/>
            </a:endParaRPr>
          </a:p>
        </p:txBody>
      </p:sp>
      <p:sp>
        <p:nvSpPr>
          <p:cNvPr id="192" name="Google Shape;192;p24"/>
          <p:cNvSpPr/>
          <p:nvPr/>
        </p:nvSpPr>
        <p:spPr>
          <a:xfrm>
            <a:off x="3011620" y="3423260"/>
            <a:ext cx="6506005" cy="1197902"/>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Une photo ou un schéma peuvent illustrer le projet innovant.</a:t>
            </a:r>
            <a:r>
              <a:rPr lang="fr-FR" dirty="0">
                <a:ea typeface="Calibri"/>
              </a:rPr>
              <a:t> </a:t>
            </a:r>
            <a:r>
              <a:rPr lang="fr-FR" sz="1400" b="1" dirty="0">
                <a:solidFill>
                  <a:srgbClr val="323F4F"/>
                </a:solidFill>
                <a:latin typeface="Calibri"/>
                <a:ea typeface="Calibri"/>
                <a:cs typeface="Calibri"/>
                <a:sym typeface="Calibri"/>
              </a:rPr>
              <a:t>Expliquez simplement quel est votre projet</a:t>
            </a:r>
            <a:r>
              <a:rPr lang="fr-FR" b="1" dirty="0">
                <a:solidFill>
                  <a:srgbClr val="323F4F"/>
                </a:solidFill>
                <a:latin typeface="Calibri"/>
                <a:ea typeface="Calibri"/>
                <a:cs typeface="Calibri"/>
                <a:sym typeface="Calibri"/>
              </a:rPr>
              <a:t>, </a:t>
            </a:r>
            <a:r>
              <a:rPr lang="fr-FR" sz="1400" b="1" dirty="0">
                <a:solidFill>
                  <a:srgbClr val="323F4F"/>
                </a:solidFill>
                <a:latin typeface="Calibri"/>
                <a:ea typeface="Calibri"/>
                <a:cs typeface="Calibri"/>
                <a:sym typeface="Calibri"/>
              </a:rPr>
              <a:t>à qui il s’adresse (cibles), dans quel secteur d’activité il évolue.</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333399"/>
              </a:buClr>
              <a:buSzPts val="1400"/>
              <a:buFont typeface="Noto Sans Symbols"/>
              <a:buNone/>
            </a:pPr>
            <a:br>
              <a:rPr lang="fr-FR" sz="1400" b="1" i="0" u="none" strike="noStrike" cap="none" dirty="0">
                <a:solidFill>
                  <a:srgbClr val="323F4F"/>
                </a:solidFill>
                <a:latin typeface="Calibri"/>
                <a:ea typeface="Calibri"/>
                <a:cs typeface="Calibri"/>
                <a:sym typeface="Calibri"/>
              </a:rPr>
            </a:br>
            <a:r>
              <a:rPr lang="fr-FR" sz="1400" b="1" i="0" u="none" strike="noStrike" cap="none" dirty="0">
                <a:solidFill>
                  <a:srgbClr val="323F4F"/>
                </a:solidFill>
                <a:latin typeface="Calibri"/>
                <a:ea typeface="Calibri"/>
                <a:cs typeface="Calibri"/>
                <a:sym typeface="Calibri"/>
              </a:rPr>
              <a:t>Si le métier/secteur d’activité est spécifique, il conviendra d’expliquer le secteur d’activité/ contexte dans lequel évolue votre projet.</a:t>
            </a:r>
            <a:endParaRPr sz="1400" b="1" dirty="0">
              <a:solidFill>
                <a:srgbClr val="323F4F"/>
              </a:solidFill>
              <a:latin typeface="Calibri"/>
              <a:ea typeface="Calibri"/>
              <a:cs typeface="Calibri"/>
              <a:sym typeface="Calibri"/>
            </a:endParaRPr>
          </a:p>
        </p:txBody>
      </p:sp>
      <p:sp>
        <p:nvSpPr>
          <p:cNvPr id="193" name="Google Shape;193;p24"/>
          <p:cNvSpPr/>
          <p:nvPr/>
        </p:nvSpPr>
        <p:spPr>
          <a:xfrm>
            <a:off x="3013066" y="1100091"/>
            <a:ext cx="855603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LE PROJET INNOVANT (SYNTHÈSE)</a:t>
            </a:r>
            <a:endParaRPr sz="1800" b="0" i="0" u="none" strike="noStrike" cap="none" dirty="0">
              <a:solidFill>
                <a:srgbClr val="323F4F"/>
              </a:solidFill>
              <a:latin typeface="Calibri"/>
              <a:ea typeface="Calibri"/>
              <a:cs typeface="Calibri"/>
              <a:sym typeface="Calibri"/>
            </a:endParaRPr>
          </a:p>
        </p:txBody>
      </p:sp>
      <p:sp>
        <p:nvSpPr>
          <p:cNvPr id="194" name="Google Shape;194;p24"/>
          <p:cNvSpPr txBox="1"/>
          <p:nvPr/>
        </p:nvSpPr>
        <p:spPr>
          <a:xfrm>
            <a:off x="3011621" y="2194363"/>
            <a:ext cx="855603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Décrivez de façon synthétique, attractive et avec des termes simples, votre projet.</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Précisez vos cibles de clientèle, le secteur d’activité.</a:t>
            </a:r>
            <a:endParaRPr dirty="0"/>
          </a:p>
        </p:txBody>
      </p:sp>
      <p:sp>
        <p:nvSpPr>
          <p:cNvPr id="2" name="Rectangle 1">
            <a:extLst>
              <a:ext uri="{FF2B5EF4-FFF2-40B4-BE49-F238E27FC236}">
                <a16:creationId xmlns:a16="http://schemas.microsoft.com/office/drawing/2014/main" id="{987ED49E-1C79-B5ED-69D9-55688E87B416}"/>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531C103-8DB5-31C9-58A5-75BF2553A8C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733A490-018A-25BC-DD43-6FDA5C8323E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65189"/>
            <a:ext cx="1388611" cy="105834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8"/>
        <p:cNvGrpSpPr/>
        <p:nvPr/>
      </p:nvGrpSpPr>
      <p:grpSpPr>
        <a:xfrm>
          <a:off x="0" y="0"/>
          <a:ext cx="0" cy="0"/>
          <a:chOff x="0" y="0"/>
          <a:chExt cx="0" cy="0"/>
        </a:xfrm>
      </p:grpSpPr>
      <p:sp>
        <p:nvSpPr>
          <p:cNvPr id="199" name="Google Shape;199;p2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01" name="Google Shape;201;p2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4</a:t>
            </a:r>
            <a:endParaRPr sz="2400" b="0" i="0" u="none" strike="noStrike" cap="none">
              <a:solidFill>
                <a:srgbClr val="F7B225"/>
              </a:solidFill>
              <a:latin typeface="Times New Roman"/>
              <a:ea typeface="Times New Roman"/>
              <a:cs typeface="Times New Roman"/>
              <a:sym typeface="Times New Roman"/>
            </a:endParaRPr>
          </a:p>
        </p:txBody>
      </p:sp>
      <p:sp>
        <p:nvSpPr>
          <p:cNvPr id="202" name="Google Shape;202;p25"/>
          <p:cNvSpPr/>
          <p:nvPr/>
        </p:nvSpPr>
        <p:spPr>
          <a:xfrm>
            <a:off x="3153643" y="729271"/>
            <a:ext cx="8485797"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L’OPPORTUNITÉ D’ENTREPRENDRE/ LA PROBLÉMATIQUE MARCHÉ</a:t>
            </a:r>
            <a:endParaRPr sz="1800" b="0" i="0" u="none" strike="noStrike" cap="none" dirty="0">
              <a:solidFill>
                <a:srgbClr val="323F4F"/>
              </a:solidFill>
              <a:latin typeface="Calibri"/>
              <a:ea typeface="Calibri"/>
              <a:cs typeface="Calibri"/>
              <a:sym typeface="Calibri"/>
            </a:endParaRPr>
          </a:p>
        </p:txBody>
      </p:sp>
      <p:sp>
        <p:nvSpPr>
          <p:cNvPr id="203" name="Google Shape;203;p25"/>
          <p:cNvSpPr txBox="1"/>
          <p:nvPr/>
        </p:nvSpPr>
        <p:spPr>
          <a:xfrm>
            <a:off x="3153643" y="1725301"/>
            <a:ext cx="8482453" cy="175428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Exprimez l’opportunité d’entreprendre : besoins non ou mal couverts, de nouveaux besoins, une nouvelle législation…</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 problème à résoudre : des verrous techno, juridiques, humains…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Exposez la solution apportée par rapport à l’existant : sa valeur ajoutée</a:t>
            </a:r>
            <a:endParaRPr dirty="0"/>
          </a:p>
        </p:txBody>
      </p:sp>
      <p:sp>
        <p:nvSpPr>
          <p:cNvPr id="204" name="Google Shape;204;p25"/>
          <p:cNvSpPr txBox="1"/>
          <p:nvPr/>
        </p:nvSpPr>
        <p:spPr>
          <a:xfrm>
            <a:off x="3153643" y="3770229"/>
            <a:ext cx="6521299" cy="2248900"/>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Cette slide doit être très percutante et brève.</a:t>
            </a:r>
            <a:endParaRPr dirty="0"/>
          </a:p>
          <a:p>
            <a:pPr marL="0" marR="0" lvl="0" indent="0" algn="just" rtl="0">
              <a:spcBef>
                <a:spcPts val="0"/>
              </a:spcBef>
              <a:spcAft>
                <a:spcPts val="0"/>
              </a:spcAft>
              <a:buClr>
                <a:srgbClr val="323F4F"/>
              </a:buClr>
              <a:buSzPts val="1400"/>
              <a:buFont typeface="Calibri"/>
              <a:buNone/>
            </a:pPr>
            <a:r>
              <a:rPr lang="fr-FR" b="1" dirty="0">
                <a:solidFill>
                  <a:srgbClr val="323F4F"/>
                </a:solidFill>
                <a:latin typeface="Calibri"/>
                <a:ea typeface="Calibri"/>
                <a:cs typeface="Calibri"/>
                <a:sym typeface="Calibri"/>
              </a:rPr>
              <a:t>I</a:t>
            </a:r>
            <a:r>
              <a:rPr lang="fr-FR" sz="1400" b="1" dirty="0">
                <a:solidFill>
                  <a:srgbClr val="323F4F"/>
                </a:solidFill>
                <a:latin typeface="Calibri"/>
                <a:ea typeface="Calibri"/>
                <a:cs typeface="Calibri"/>
                <a:sym typeface="Calibri"/>
              </a:rPr>
              <a:t>nutile de décrire votre produit et votre avantage concurrentiel en long et en large (cela viendra plus tard) mais de démontrer qu’un problème important n’a pas de solution satisfaisante actuellement ou est incomplète.</a:t>
            </a:r>
          </a:p>
          <a:p>
            <a:pPr marL="0" marR="0" lvl="0" indent="0" algn="just" rtl="0">
              <a:spcBef>
                <a:spcPts val="0"/>
              </a:spcBef>
              <a:spcAft>
                <a:spcPts val="0"/>
              </a:spcAft>
              <a:buClr>
                <a:srgbClr val="323F4F"/>
              </a:buClr>
              <a:buSzPts val="1400"/>
              <a:buFont typeface="Calibri"/>
              <a:buNone/>
            </a:pPr>
            <a:br>
              <a:rPr lang="fr-FR" sz="1400" b="1" dirty="0">
                <a:solidFill>
                  <a:srgbClr val="323F4F"/>
                </a:solidFill>
                <a:latin typeface="Calibri"/>
                <a:ea typeface="Calibri"/>
                <a:cs typeface="Calibri"/>
                <a:sym typeface="Calibri"/>
              </a:rPr>
            </a:br>
            <a:r>
              <a:rPr lang="fr-FR" sz="1400" b="1" dirty="0">
                <a:solidFill>
                  <a:srgbClr val="323F4F"/>
                </a:solidFill>
                <a:latin typeface="Calibri"/>
                <a:ea typeface="Calibri"/>
                <a:cs typeface="Calibri"/>
                <a:sym typeface="Calibri"/>
              </a:rPr>
              <a:t>Exposez juste l’essence du projet / expliquez l’opportunité d’entreprendre :</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législation créant un nouveau challenge (environnement),</a:t>
            </a:r>
            <a:endParaRPr dirty="0"/>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techno permettant de répondre à un besoin mal couvert/de contourner certains obstacles,</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Les solutions actuelles ont des limites importantes...</a:t>
            </a:r>
            <a:endParaRPr dirty="0"/>
          </a:p>
        </p:txBody>
      </p:sp>
      <p:sp>
        <p:nvSpPr>
          <p:cNvPr id="2" name="Rectangle 1">
            <a:extLst>
              <a:ext uri="{FF2B5EF4-FFF2-40B4-BE49-F238E27FC236}">
                <a16:creationId xmlns:a16="http://schemas.microsoft.com/office/drawing/2014/main" id="{C02AF3F2-9ABE-9BC1-0533-C1D3AE7260F4}"/>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251C0B45-4E8D-DB4F-7CAD-1581BD64CE71}"/>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3E640DF6-DD93-B95F-34BD-B1DD387211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842375"/>
            <a:ext cx="1388611" cy="105834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8"/>
        <p:cNvGrpSpPr/>
        <p:nvPr/>
      </p:nvGrpSpPr>
      <p:grpSpPr>
        <a:xfrm>
          <a:off x="0" y="0"/>
          <a:ext cx="0" cy="0"/>
          <a:chOff x="0" y="0"/>
          <a:chExt cx="0" cy="0"/>
        </a:xfrm>
      </p:grpSpPr>
      <p:sp>
        <p:nvSpPr>
          <p:cNvPr id="209" name="Google Shape;209;p26"/>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11" name="Google Shape;211;p26"/>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5</a:t>
            </a:r>
            <a:endParaRPr sz="2400" b="0" i="0" u="none" strike="noStrike" cap="none">
              <a:solidFill>
                <a:srgbClr val="F7B225"/>
              </a:solidFill>
              <a:latin typeface="Times New Roman"/>
              <a:ea typeface="Times New Roman"/>
              <a:cs typeface="Times New Roman"/>
              <a:sym typeface="Times New Roman"/>
            </a:endParaRPr>
          </a:p>
        </p:txBody>
      </p:sp>
      <p:sp>
        <p:nvSpPr>
          <p:cNvPr id="212" name="Google Shape;212;p26"/>
          <p:cNvSpPr/>
          <p:nvPr/>
        </p:nvSpPr>
        <p:spPr>
          <a:xfrm>
            <a:off x="3282646" y="939205"/>
            <a:ext cx="844969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L’INNOVATION DANS VOTRE PROJET</a:t>
            </a:r>
            <a:endParaRPr sz="1800" b="0" i="0" u="none" strike="noStrike" cap="none" dirty="0">
              <a:solidFill>
                <a:srgbClr val="323F4F"/>
              </a:solidFill>
              <a:latin typeface="Calibri"/>
              <a:ea typeface="Calibri"/>
              <a:cs typeface="Calibri"/>
              <a:sym typeface="Calibri"/>
            </a:endParaRPr>
          </a:p>
        </p:txBody>
      </p:sp>
      <p:sp>
        <p:nvSpPr>
          <p:cNvPr id="213" name="Google Shape;213;p26"/>
          <p:cNvSpPr txBox="1"/>
          <p:nvPr/>
        </p:nvSpPr>
        <p:spPr>
          <a:xfrm>
            <a:off x="3282646" y="1895542"/>
            <a:ext cx="8449690" cy="1200288"/>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Mettez en évidence l’innovation dans votre concept.</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les barrières à l’entrée,</a:t>
            </a: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et les démarches de Protection Intellectuelle entreprises ou à faire.</a:t>
            </a:r>
            <a:endParaRPr dirty="0"/>
          </a:p>
        </p:txBody>
      </p:sp>
      <p:sp>
        <p:nvSpPr>
          <p:cNvPr id="214" name="Google Shape;214;p26"/>
          <p:cNvSpPr txBox="1"/>
          <p:nvPr/>
        </p:nvSpPr>
        <p:spPr>
          <a:xfrm>
            <a:off x="3282646" y="3623957"/>
            <a:ext cx="6225148" cy="1602569"/>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Vous devez démontrer en quoi votre projet/solution/offre est innovante d’un point de vue marché (différenciation dans la satisfaction des besoins) et produits (innovation technologie, procédé, distribution..).</a:t>
            </a:r>
          </a:p>
          <a:p>
            <a:pPr marL="0" marR="0" lvl="0" indent="0" algn="just" rtl="0">
              <a:spcBef>
                <a:spcPts val="0"/>
              </a:spcBef>
              <a:spcAft>
                <a:spcPts val="0"/>
              </a:spcAft>
              <a:buClr>
                <a:srgbClr val="323F4F"/>
              </a:buClr>
              <a:buSzPts val="1400"/>
              <a:buFont typeface="Calibri"/>
              <a:buNone/>
            </a:pP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Précisez les éléments de protection de votre innovation : barrières à l’entrée techno ou non (mode de distribution, temps d’apprentissage, savoir-faire, exclusivités…) et votre situation par rapport à la P.I (brevet, enveloppe Soleau...).</a:t>
            </a:r>
            <a:endParaRPr dirty="0"/>
          </a:p>
        </p:txBody>
      </p:sp>
      <p:sp>
        <p:nvSpPr>
          <p:cNvPr id="2" name="Rectangle 1">
            <a:extLst>
              <a:ext uri="{FF2B5EF4-FFF2-40B4-BE49-F238E27FC236}">
                <a16:creationId xmlns:a16="http://schemas.microsoft.com/office/drawing/2014/main" id="{04E19A83-25C8-E8F9-E3AE-382300DB6D37}"/>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AF1B6538-67B8-8FEC-960F-2688D22AC32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55CA4D2B-854F-DAC7-C01A-0F30F98F2F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58125"/>
            <a:ext cx="1388611" cy="105834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18"/>
        <p:cNvGrpSpPr/>
        <p:nvPr/>
      </p:nvGrpSpPr>
      <p:grpSpPr>
        <a:xfrm>
          <a:off x="0" y="0"/>
          <a:ext cx="0" cy="0"/>
          <a:chOff x="0" y="0"/>
          <a:chExt cx="0" cy="0"/>
        </a:xfrm>
      </p:grpSpPr>
      <p:sp>
        <p:nvSpPr>
          <p:cNvPr id="219" name="Google Shape;219;p2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21" name="Google Shape;221;p27"/>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6</a:t>
            </a:r>
            <a:endParaRPr sz="2400" b="0" i="0" u="none" strike="noStrike" cap="none">
              <a:solidFill>
                <a:srgbClr val="F7B225"/>
              </a:solidFill>
              <a:latin typeface="Times New Roman"/>
              <a:ea typeface="Times New Roman"/>
              <a:cs typeface="Times New Roman"/>
              <a:sym typeface="Times New Roman"/>
            </a:endParaRPr>
          </a:p>
        </p:txBody>
      </p:sp>
      <p:sp>
        <p:nvSpPr>
          <p:cNvPr id="222" name="Google Shape;222;p27"/>
          <p:cNvSpPr/>
          <p:nvPr/>
        </p:nvSpPr>
        <p:spPr>
          <a:xfrm>
            <a:off x="3199863" y="861159"/>
            <a:ext cx="8532473"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L’ÉTAT D’AVANCEMENT DU PROJET</a:t>
            </a:r>
            <a:endParaRPr sz="1800" b="0" i="0" u="none" strike="noStrike" cap="none" dirty="0">
              <a:solidFill>
                <a:srgbClr val="323F4F"/>
              </a:solidFill>
              <a:latin typeface="Calibri"/>
              <a:ea typeface="Calibri"/>
              <a:cs typeface="Calibri"/>
              <a:sym typeface="Calibri"/>
            </a:endParaRPr>
          </a:p>
        </p:txBody>
      </p:sp>
      <p:sp>
        <p:nvSpPr>
          <p:cNvPr id="223" name="Google Shape;223;p27"/>
          <p:cNvSpPr txBox="1"/>
          <p:nvPr/>
        </p:nvSpPr>
        <p:spPr>
          <a:xfrm>
            <a:off x="3199862" y="1785857"/>
            <a:ext cx="8532473" cy="258532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En termes de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Réalisation d’études et d’expertises diverses,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Cahier des charges OU Réalisation de Prototype industriel, version démo d’appli digitale...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Pipe commercial : clients pilotes, communautés d’utilisateurs bêta testeurs, partenaires pour site pilote (identifiés ou actés).</a:t>
            </a:r>
            <a:endParaRPr dirty="0"/>
          </a:p>
        </p:txBody>
      </p:sp>
      <p:sp>
        <p:nvSpPr>
          <p:cNvPr id="224" name="Google Shape;224;p27"/>
          <p:cNvSpPr txBox="1"/>
          <p:nvPr/>
        </p:nvSpPr>
        <p:spPr>
          <a:xfrm>
            <a:off x="3199861" y="4791074"/>
            <a:ext cx="5993299" cy="956238"/>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Montrer à quel stade se trouve l’entreprise par rapport aux grands challenges de développement : R&amp;D, commercialisation, équipe...</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D’identifier les verrous qu’il reste à lever (techno, juridiques, RH, marché…).</a:t>
            </a:r>
            <a:endParaRPr dirty="0"/>
          </a:p>
        </p:txBody>
      </p:sp>
      <p:sp>
        <p:nvSpPr>
          <p:cNvPr id="2" name="Rectangle 1">
            <a:extLst>
              <a:ext uri="{FF2B5EF4-FFF2-40B4-BE49-F238E27FC236}">
                <a16:creationId xmlns:a16="http://schemas.microsoft.com/office/drawing/2014/main" id="{5797CA24-CC1A-D938-84EA-2C16E905BDE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45EBD0-6AE8-C61A-D688-691D6265DE34}"/>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897CC088-9CA9-3E5F-5D16-7D537C226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58125"/>
            <a:ext cx="1388611" cy="105834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8"/>
        <p:cNvGrpSpPr/>
        <p:nvPr/>
      </p:nvGrpSpPr>
      <p:grpSpPr>
        <a:xfrm>
          <a:off x="0" y="0"/>
          <a:ext cx="0" cy="0"/>
          <a:chOff x="0" y="0"/>
          <a:chExt cx="0" cy="0"/>
        </a:xfrm>
      </p:grpSpPr>
      <p:sp>
        <p:nvSpPr>
          <p:cNvPr id="229" name="Google Shape;229;p2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31" name="Google Shape;231;p28"/>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i="0" u="none" strike="noStrike" cap="none">
                <a:solidFill>
                  <a:srgbClr val="F7B225"/>
                </a:solidFill>
                <a:latin typeface="Calibri"/>
                <a:ea typeface="Calibri"/>
                <a:cs typeface="Calibri"/>
                <a:sym typeface="Calibri"/>
              </a:rPr>
              <a:t>Slide Prez 7</a:t>
            </a:r>
            <a:endParaRPr/>
          </a:p>
        </p:txBody>
      </p:sp>
      <p:sp>
        <p:nvSpPr>
          <p:cNvPr id="232" name="Google Shape;232;p28"/>
          <p:cNvSpPr/>
          <p:nvPr/>
        </p:nvSpPr>
        <p:spPr>
          <a:xfrm>
            <a:off x="3482117" y="843955"/>
            <a:ext cx="8341781"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MARCHÉS VISÉS ET AMBITION</a:t>
            </a:r>
            <a:endParaRPr sz="1800" b="1" dirty="0">
              <a:solidFill>
                <a:srgbClr val="323F4F"/>
              </a:solidFill>
              <a:latin typeface="Calibri"/>
              <a:ea typeface="Calibri"/>
              <a:cs typeface="Calibri"/>
              <a:sym typeface="Calibri"/>
            </a:endParaRPr>
          </a:p>
        </p:txBody>
      </p:sp>
      <p:sp>
        <p:nvSpPr>
          <p:cNvPr id="233" name="Google Shape;233;p28"/>
          <p:cNvSpPr txBox="1"/>
          <p:nvPr/>
        </p:nvSpPr>
        <p:spPr>
          <a:xfrm>
            <a:off x="3482117" y="1820351"/>
            <a:ext cx="8320971"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l’importance du marché ciblé : quelques chiffres percutants, des schémas, des graphiques, des tendances.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la « scalabilité » de votre innovation sur différents segments marché, cibles de clientèle et à l’International.</a:t>
            </a:r>
            <a:endParaRPr dirty="0"/>
          </a:p>
        </p:txBody>
      </p:sp>
      <p:sp>
        <p:nvSpPr>
          <p:cNvPr id="234" name="Google Shape;234;p28"/>
          <p:cNvSpPr txBox="1"/>
          <p:nvPr/>
        </p:nvSpPr>
        <p:spPr>
          <a:xfrm>
            <a:off x="3482116" y="3897716"/>
            <a:ext cx="5671715" cy="140948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 Montrer que le marché visé est un marché à fort potentiel,</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-Démonter que votre innovation répond bien à un besoin émergent exploitable sur un ou plusieurs marchés,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Comprendre les cibles (prioritaires, secondaires…),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Démontrer votre ambition internationale.</a:t>
            </a:r>
            <a:endParaRPr dirty="0"/>
          </a:p>
        </p:txBody>
      </p:sp>
      <p:sp>
        <p:nvSpPr>
          <p:cNvPr id="2" name="Rectangle 1">
            <a:extLst>
              <a:ext uri="{FF2B5EF4-FFF2-40B4-BE49-F238E27FC236}">
                <a16:creationId xmlns:a16="http://schemas.microsoft.com/office/drawing/2014/main" id="{9B8B3579-13BE-5B0C-FC26-193D4A8D05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3DDCC83-12FD-97D0-C939-96137A52C9CE}"/>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E4C03B9E-BD2D-309D-006D-35BA702541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912" y="1658125"/>
            <a:ext cx="1388611" cy="1058347"/>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8"/>
        <p:cNvGrpSpPr/>
        <p:nvPr/>
      </p:nvGrpSpPr>
      <p:grpSpPr>
        <a:xfrm>
          <a:off x="0" y="0"/>
          <a:ext cx="0" cy="0"/>
          <a:chOff x="0" y="0"/>
          <a:chExt cx="0" cy="0"/>
        </a:xfrm>
      </p:grpSpPr>
      <p:sp>
        <p:nvSpPr>
          <p:cNvPr id="239" name="Google Shape;239;p2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41" name="Google Shape;241;p29"/>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8</a:t>
            </a:r>
            <a:endParaRPr/>
          </a:p>
        </p:txBody>
      </p:sp>
      <p:sp>
        <p:nvSpPr>
          <p:cNvPr id="242" name="Google Shape;242;p29"/>
          <p:cNvSpPr/>
          <p:nvPr/>
        </p:nvSpPr>
        <p:spPr>
          <a:xfrm>
            <a:off x="3318547" y="895564"/>
            <a:ext cx="8413789"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LE MODÈLE ÉCONOMIQUE</a:t>
            </a:r>
            <a:endParaRPr sz="1800" b="1" dirty="0">
              <a:solidFill>
                <a:srgbClr val="323F4F"/>
              </a:solidFill>
              <a:latin typeface="Calibri"/>
              <a:ea typeface="Calibri"/>
              <a:cs typeface="Calibri"/>
              <a:sym typeface="Calibri"/>
            </a:endParaRPr>
          </a:p>
        </p:txBody>
      </p:sp>
      <p:sp>
        <p:nvSpPr>
          <p:cNvPr id="243" name="Google Shape;243;p29"/>
          <p:cNvSpPr txBox="1"/>
          <p:nvPr/>
        </p:nvSpPr>
        <p:spPr>
          <a:xfrm>
            <a:off x="3318547" y="3353891"/>
            <a:ext cx="5972937" cy="2633620"/>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Vous devez expliquer la construction de votre chiffre d’affaires, comment votre entreprise va gagner de l’argent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V</a:t>
            </a:r>
            <a:r>
              <a:rPr lang="fr-FR" sz="1400" b="1" dirty="0">
                <a:solidFill>
                  <a:srgbClr val="323F4F"/>
                </a:solidFill>
                <a:latin typeface="Calibri"/>
                <a:ea typeface="Calibri"/>
                <a:cs typeface="Calibri"/>
                <a:sym typeface="Calibri"/>
              </a:rPr>
              <a:t>os cibles clients : à qui vous allez vendre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e modèle de revenu : ce que vous allez vendre, sous quelle forme, à quel prix, avec quel bénéfice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a part de récurrence dans les revenus (abonnement, obsolescence…).</a:t>
            </a:r>
            <a:endParaRPr dirty="0"/>
          </a:p>
          <a:p>
            <a:pPr marL="0" marR="0" lvl="0" indent="0" algn="just" rtl="0">
              <a:lnSpc>
                <a:spcPct val="100000"/>
              </a:lnSpc>
              <a:spcBef>
                <a:spcPts val="450"/>
              </a:spcBef>
              <a:spcAft>
                <a:spcPts val="0"/>
              </a:spcAft>
              <a:buClr>
                <a:srgbClr val="000000"/>
              </a:buClr>
              <a:buSzPts val="1400"/>
              <a:buFont typeface="Calibri"/>
              <a:buNone/>
            </a:pPr>
            <a:r>
              <a:rPr lang="fr-FR" sz="1400" b="1" u="sng" dirty="0">
                <a:solidFill>
                  <a:srgbClr val="323F4F"/>
                </a:solidFill>
                <a:latin typeface="Calibri"/>
                <a:ea typeface="Calibri"/>
                <a:cs typeface="Calibri"/>
                <a:sym typeface="Calibri"/>
              </a:rPr>
              <a:t>Remarques</a:t>
            </a:r>
            <a:r>
              <a:rPr lang="fr-FR" sz="1400" b="1" dirty="0">
                <a:solidFill>
                  <a:srgbClr val="323F4F"/>
                </a:solidFill>
                <a:latin typeface="Calibri"/>
                <a:ea typeface="Calibri"/>
                <a:cs typeface="Calibri"/>
                <a:sym typeface="Calibri"/>
              </a:rPr>
              <a:t> : </a:t>
            </a:r>
            <a:endParaRPr dirty="0"/>
          </a:p>
          <a:p>
            <a:pPr marL="0" marR="0" lvl="0" indent="0" algn="just" rtl="0">
              <a:lnSpc>
                <a:spcPct val="100000"/>
              </a:lnSpc>
              <a:spcBef>
                <a:spcPts val="45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Vous pouvez disposer de plusieurs modèles de revenus.</a:t>
            </a:r>
            <a:endParaRPr dirty="0"/>
          </a:p>
          <a:p>
            <a:pPr marL="0" marR="0" lvl="0" indent="0" algn="just" rtl="0">
              <a:spcBef>
                <a:spcPts val="450"/>
              </a:spcBef>
              <a:spcAft>
                <a:spcPts val="0"/>
              </a:spcAft>
              <a:buNone/>
            </a:pPr>
            <a:r>
              <a:rPr lang="fr-FR" sz="1400" b="1" dirty="0">
                <a:solidFill>
                  <a:srgbClr val="323F4F"/>
                </a:solidFill>
                <a:latin typeface="Calibri"/>
                <a:ea typeface="Calibri"/>
                <a:cs typeface="Calibri"/>
                <a:sym typeface="Calibri"/>
              </a:rPr>
              <a:t>- L’innovation peut venir du modèle de revenus. Dans ce cas, une comparaison doit être faite avec les business models existants .</a:t>
            </a:r>
            <a:endParaRPr sz="1400" b="1" dirty="0">
              <a:solidFill>
                <a:srgbClr val="323F4F"/>
              </a:solidFill>
              <a:latin typeface="Calibri"/>
              <a:ea typeface="Calibri"/>
              <a:cs typeface="Calibri"/>
              <a:sym typeface="Calibri"/>
            </a:endParaRPr>
          </a:p>
        </p:txBody>
      </p:sp>
      <p:sp>
        <p:nvSpPr>
          <p:cNvPr id="244" name="Google Shape;244;p29"/>
          <p:cNvSpPr txBox="1"/>
          <p:nvPr/>
        </p:nvSpPr>
        <p:spPr>
          <a:xfrm>
            <a:off x="3318547" y="1421609"/>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sont vos cibles de clientèle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la nature de vos revenus (actuels/futurs) : vente de produits, licences, locations, collaborations, contrats de maintenance, entretiens, abonnements, système freemium… ?</a:t>
            </a:r>
            <a:endParaRPr sz="1800" b="1"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14F9B4B8-C42E-FE23-FD26-199D9D519EF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5E58417E-BB92-107B-396E-73EC5D735824}"/>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86C9939-5B50-EA82-35E8-E231075846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9664" y="1601083"/>
            <a:ext cx="1388611" cy="105834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LA STRATÉGIE COMMERCIALE ET INDUSTRIELLE</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386867" y="1705216"/>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est votre stratégie commerciale (actuelle/envisagée) : partenariats, collaboration grands comptes, prescripteurs, distributeurs, vente en ligne, réseau…</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votre stratégie industrielle : moyens de production, sous-traitance, </a:t>
            </a:r>
            <a:r>
              <a:rPr lang="fr-FR" sz="1800" b="1" dirty="0" err="1">
                <a:solidFill>
                  <a:schemeClr val="dk2"/>
                </a:solidFill>
                <a:latin typeface="Calibri"/>
                <a:ea typeface="Calibri"/>
                <a:cs typeface="Calibri"/>
                <a:sym typeface="Calibri"/>
              </a:rPr>
              <a:t>co-conception</a:t>
            </a:r>
            <a:r>
              <a:rPr lang="fr-FR" sz="1800" b="1" dirty="0">
                <a:solidFill>
                  <a:schemeClr val="dk2"/>
                </a:solidFill>
                <a:latin typeface="Calibri"/>
                <a:ea typeface="Calibri"/>
                <a:cs typeface="Calibri"/>
                <a:sym typeface="Calibri"/>
              </a:rPr>
              <a:t>, (types de partenariats industriels envisagés).</a:t>
            </a:r>
            <a:endParaRPr dirty="0"/>
          </a:p>
        </p:txBody>
      </p:sp>
      <p:sp>
        <p:nvSpPr>
          <p:cNvPr id="254" name="Google Shape;254;p30"/>
          <p:cNvSpPr txBox="1"/>
          <p:nvPr/>
        </p:nvSpPr>
        <p:spPr>
          <a:xfrm>
            <a:off x="3386867" y="3572549"/>
            <a:ext cx="5875120" cy="1602569"/>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de répondre aux questions suivantes :</a:t>
            </a:r>
            <a:endParaRPr dirty="0"/>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pensez-vous procéder pour réaliser vos 1ères ventes et développer votre chiffre d’affaires en France et à l’Export ?</a:t>
            </a:r>
            <a:endParaRPr dirty="0"/>
          </a:p>
          <a:p>
            <a:pPr marL="0" marR="0" lvl="0" indent="0" algn="just" rtl="0">
              <a:lnSpc>
                <a:spcPct val="100000"/>
              </a:lnSpc>
              <a:spcBef>
                <a:spcPts val="0"/>
              </a:spcBef>
              <a:spcAft>
                <a:spcPts val="0"/>
              </a:spcAft>
              <a:buClr>
                <a:srgbClr val="000000"/>
              </a:buClr>
              <a:buSzPts val="1400"/>
              <a:buFont typeface="Arial"/>
              <a:buNone/>
            </a:pP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prévoyez-vous de déployer l’organisation industrielle/de passer à l’échelle industrielle : ingénierie, prototypage, présérie, fabrication, logistique…</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88DE83AF-8146-789F-4503-40D61439971F}"/>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38FA8073-BFE0-34EF-1657-A9D5DDC0E965}"/>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9CEEA6A1-B2DA-D7EA-97FC-3B1D33CE32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58125"/>
            <a:ext cx="1388611" cy="105834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PRÉVISIONNEL FINANCIER</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421922" y="1705216"/>
            <a:ext cx="8378734" cy="169273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prévisions de CA?</a:t>
            </a: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Quels sont vos besoins à financer (montant total et types de dépenses) ?</a:t>
            </a:r>
          </a:p>
          <a:p>
            <a:pPr marL="0" marR="0" lvl="0" indent="0" algn="just" rtl="0">
              <a:spcBef>
                <a:spcPts val="0"/>
              </a:spcBef>
              <a:spcAft>
                <a:spcPts val="0"/>
              </a:spcAft>
              <a:buNone/>
            </a:pPr>
            <a:endParaRPr lang="fr-FR" sz="1800" b="1" dirty="0">
              <a:solidFill>
                <a:schemeClr val="dk2"/>
              </a:solidFill>
              <a:latin typeface="Calibri"/>
              <a:ea typeface="Calibri"/>
              <a:cs typeface="Calibri"/>
              <a:sym typeface="Calibri"/>
            </a:endParaRPr>
          </a:p>
          <a:p>
            <a:pPr algn="just"/>
            <a:r>
              <a:rPr lang="fr-FR" sz="1800" b="1" dirty="0">
                <a:solidFill>
                  <a:schemeClr val="dk2"/>
                </a:solidFill>
                <a:latin typeface="Calibri"/>
                <a:ea typeface="Calibri"/>
                <a:cs typeface="Calibri"/>
                <a:sym typeface="Calibri"/>
              </a:rPr>
              <a:t>Combien d’emplois sur les 3/5 prochaines années ?</a:t>
            </a:r>
          </a:p>
          <a:p>
            <a:pPr marL="0" marR="0" lvl="0" indent="0" algn="just" rtl="0">
              <a:spcBef>
                <a:spcPts val="0"/>
              </a:spcBef>
              <a:spcAft>
                <a:spcPts val="0"/>
              </a:spcAft>
              <a:buNone/>
            </a:pPr>
            <a:endParaRPr dirty="0"/>
          </a:p>
        </p:txBody>
      </p:sp>
      <p:sp>
        <p:nvSpPr>
          <p:cNvPr id="254" name="Google Shape;254;p30"/>
          <p:cNvSpPr txBox="1"/>
          <p:nvPr/>
        </p:nvSpPr>
        <p:spPr>
          <a:xfrm>
            <a:off x="3386867" y="3765659"/>
            <a:ext cx="5688307" cy="1171682"/>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a:t>
            </a:r>
            <a:endParaRPr dirty="0"/>
          </a:p>
          <a:p>
            <a:pPr marR="0" lvl="0" algn="just" rtl="0">
              <a:lnSpc>
                <a:spcPct val="100000"/>
              </a:lnSpc>
              <a:spcBef>
                <a:spcPts val="0"/>
              </a:spcBef>
              <a:spcAft>
                <a:spcPts val="0"/>
              </a:spcAft>
              <a:buClr>
                <a:srgbClr val="000000"/>
              </a:buClr>
              <a:buSzPts val="1400"/>
            </a:pPr>
            <a:r>
              <a:rPr lang="fr-FR" sz="1400" b="1" dirty="0">
                <a:solidFill>
                  <a:srgbClr val="323F4F"/>
                </a:solidFill>
                <a:latin typeface="Calibri"/>
                <a:ea typeface="Calibri"/>
                <a:cs typeface="Calibri"/>
                <a:sym typeface="Calibri"/>
              </a:rPr>
              <a:t>- Pour les projets, de nous communiquer votre première version de BP</a:t>
            </a:r>
          </a:p>
          <a:p>
            <a:pPr marR="0" lvl="0" algn="just" rtl="0">
              <a:lnSpc>
                <a:spcPct val="100000"/>
              </a:lnSpc>
              <a:spcBef>
                <a:spcPts val="0"/>
              </a:spcBef>
              <a:spcAft>
                <a:spcPts val="0"/>
              </a:spcAft>
              <a:buClr>
                <a:srgbClr val="000000"/>
              </a:buClr>
              <a:buSzPts val="1400"/>
            </a:pPr>
            <a:r>
              <a:rPr lang="fr-FR" b="1" dirty="0">
                <a:solidFill>
                  <a:srgbClr val="323F4F"/>
                </a:solidFill>
                <a:latin typeface="Calibri"/>
                <a:ea typeface="Calibri"/>
                <a:cs typeface="Calibri"/>
                <a:sym typeface="Calibri"/>
              </a:rPr>
              <a:t>- Pour les entreprises créées, </a:t>
            </a:r>
            <a:r>
              <a:rPr lang="fr-FR" sz="1400" b="1" dirty="0">
                <a:solidFill>
                  <a:srgbClr val="323F4F"/>
                </a:solidFill>
                <a:latin typeface="Calibri"/>
                <a:ea typeface="Calibri"/>
                <a:cs typeface="Calibri"/>
                <a:sym typeface="Calibri"/>
              </a:rPr>
              <a:t>de nous communiquer votre BP actuel avec le réalisé N-1,</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Vos besoins à financer totaux si déjà estimés.</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0B13F4D-745C-E6D9-8911-BA1064A8D23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790F949-98F4-8B10-BC50-4FB4A0B4D2E9}"/>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9398994-B36E-09D4-AE2E-7F01B89129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705216"/>
            <a:ext cx="1388611" cy="1058347"/>
          </a:xfrm>
          <a:prstGeom prst="rect">
            <a:avLst/>
          </a:prstGeom>
        </p:spPr>
      </p:pic>
    </p:spTree>
    <p:extLst>
      <p:ext uri="{BB962C8B-B14F-4D97-AF65-F5344CB8AC3E}">
        <p14:creationId xmlns:p14="http://schemas.microsoft.com/office/powerpoint/2010/main" val="132320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Google Shape;94;p14">
            <a:extLst>
              <a:ext uri="{FF2B5EF4-FFF2-40B4-BE49-F238E27FC236}">
                <a16:creationId xmlns:a16="http://schemas.microsoft.com/office/drawing/2014/main" id="{431DB70E-1AF0-3880-C9F2-C1C31BB80C99}"/>
              </a:ext>
            </a:extLst>
          </p:cNvPr>
          <p:cNvSpPr/>
          <p:nvPr/>
        </p:nvSpPr>
        <p:spPr>
          <a:xfrm>
            <a:off x="3644812" y="1193888"/>
            <a:ext cx="7253208"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dirty="0">
                <a:solidFill>
                  <a:srgbClr val="0C0C0C"/>
                </a:solidFill>
                <a:latin typeface="Calibri"/>
                <a:ea typeface="Calibri"/>
                <a:cs typeface="Calibri"/>
                <a:sym typeface="Calibri"/>
              </a:rPr>
              <a:t>  </a:t>
            </a:r>
            <a:r>
              <a:rPr lang="fr-FR" sz="3600" b="1" i="0" u="none" strike="noStrike" cap="none" dirty="0">
                <a:solidFill>
                  <a:srgbClr val="2F5496"/>
                </a:solidFill>
                <a:latin typeface="Calibri"/>
                <a:ea typeface="Calibri"/>
                <a:cs typeface="Calibri"/>
                <a:sym typeface="Calibri"/>
              </a:rPr>
              <a:t> </a:t>
            </a:r>
            <a:r>
              <a:rPr lang="fr-FR" sz="3600" b="1" i="0" u="none" strike="noStrike" cap="none" dirty="0">
                <a:solidFill>
                  <a:srgbClr val="002060"/>
                </a:solidFill>
                <a:latin typeface="Calibri"/>
                <a:ea typeface="Calibri"/>
                <a:cs typeface="Calibri"/>
                <a:sym typeface="Calibri"/>
              </a:rPr>
              <a:t>CONSIGNES </a:t>
            </a:r>
            <a:r>
              <a:rPr lang="fr-FR" sz="3600" b="1" i="0" u="none" strike="noStrike" cap="none" dirty="0">
                <a:solidFill>
                  <a:schemeClr val="accent4"/>
                </a:solidFill>
                <a:latin typeface="Calibri"/>
                <a:ea typeface="Calibri"/>
                <a:cs typeface="Calibri"/>
                <a:sym typeface="Calibri"/>
              </a:rPr>
              <a:t>GÉNÉRALES</a:t>
            </a:r>
            <a:endParaRPr dirty="0"/>
          </a:p>
        </p:txBody>
      </p:sp>
      <p:sp>
        <p:nvSpPr>
          <p:cNvPr id="6" name="Google Shape;95;p14">
            <a:extLst>
              <a:ext uri="{FF2B5EF4-FFF2-40B4-BE49-F238E27FC236}">
                <a16:creationId xmlns:a16="http://schemas.microsoft.com/office/drawing/2014/main" id="{C1C9379C-296B-20B3-1562-0F912A3EDF42}"/>
              </a:ext>
            </a:extLst>
          </p:cNvPr>
          <p:cNvSpPr txBox="1"/>
          <p:nvPr/>
        </p:nvSpPr>
        <p:spPr>
          <a:xfrm>
            <a:off x="3644812" y="2274800"/>
            <a:ext cx="7888239" cy="3475526"/>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fr-FR" sz="1800" b="0" i="0" u="none" strike="noStrike" cap="none" dirty="0">
                <a:solidFill>
                  <a:srgbClr val="000000"/>
                </a:solidFill>
                <a:latin typeface="Calibri"/>
                <a:ea typeface="Calibri"/>
                <a:cs typeface="Calibri"/>
                <a:sym typeface="Calibri"/>
              </a:rPr>
              <a:t> </a:t>
            </a:r>
            <a:r>
              <a:rPr lang="fr-FR" sz="1800" b="1" i="0" u="sng" strike="noStrike" cap="none" dirty="0">
                <a:solidFill>
                  <a:schemeClr val="dk2"/>
                </a:solidFill>
                <a:latin typeface="Calibri"/>
                <a:ea typeface="Calibri"/>
                <a:cs typeface="Calibri"/>
                <a:sym typeface="Calibri"/>
              </a:rPr>
              <a:t>Les dossiers de candidature devront être retournés avant le </a:t>
            </a:r>
            <a:r>
              <a:rPr lang="fr-FR" sz="1800" b="1" u="sng" dirty="0">
                <a:solidFill>
                  <a:schemeClr val="dk2"/>
                </a:solidFill>
                <a:latin typeface="Calibri"/>
                <a:ea typeface="Calibri"/>
                <a:cs typeface="Calibri"/>
                <a:sym typeface="Calibri"/>
              </a:rPr>
              <a:t>28</a:t>
            </a:r>
            <a:r>
              <a:rPr lang="fr-FR" sz="1800" b="1" i="0" u="sng" strike="noStrike" cap="none" dirty="0">
                <a:solidFill>
                  <a:schemeClr val="dk2"/>
                </a:solidFill>
                <a:latin typeface="Calibri"/>
                <a:ea typeface="Calibri"/>
                <a:cs typeface="Calibri"/>
                <a:sym typeface="Calibri"/>
              </a:rPr>
              <a:t> février 2025 </a:t>
            </a:r>
            <a:r>
              <a:rPr lang="fr-FR" sz="1800" b="1" i="0" strike="noStrike" cap="none" dirty="0">
                <a:solidFill>
                  <a:schemeClr val="dk2"/>
                </a:solidFill>
                <a:latin typeface="Calibri"/>
                <a:ea typeface="Calibri"/>
                <a:cs typeface="Calibri"/>
                <a:sym typeface="Calibri"/>
              </a:rPr>
              <a:t>:</a:t>
            </a:r>
            <a:endParaRPr sz="1800" b="0" i="0" strike="noStrike" cap="none" dirty="0">
              <a:solidFill>
                <a:schemeClr val="dk2"/>
              </a:solidFill>
              <a:latin typeface="Calibri"/>
              <a:ea typeface="Calibri"/>
              <a:cs typeface="Calibri"/>
              <a:sym typeface="Calibri"/>
            </a:endParaRPr>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la forme d’un seul document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format électronique PDF/PPT ;</a:t>
            </a:r>
            <a:r>
              <a:rPr lang="fr-FR" sz="1800" b="1" i="0" u="none" strike="noStrike" cap="none" dirty="0">
                <a:solidFill>
                  <a:schemeClr val="dk2"/>
                </a:solidFill>
                <a:latin typeface="Calibri"/>
                <a:ea typeface="Calibri"/>
                <a:cs typeface="Calibri"/>
                <a:sym typeface="Calibri"/>
              </a:rPr>
              <a: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A envoyer par mail à : </a:t>
            </a:r>
            <a:r>
              <a:rPr lang="fr-FR" sz="1800" b="0" i="0" u="sng" strike="noStrike" cap="none" dirty="0">
                <a:solidFill>
                  <a:schemeClr val="hlink"/>
                </a:solidFill>
                <a:latin typeface="Calibri"/>
                <a:ea typeface="Calibri"/>
                <a:cs typeface="Calibri"/>
                <a:sym typeface="Calibri"/>
                <a:hlinkClick r:id="rId4"/>
              </a:rPr>
              <a:t>info@innovosud.fr</a:t>
            </a:r>
            <a:endParaRPr lang="fr-FR" sz="1800" b="0" i="0" u="sng" strike="noStrike" cap="none" dirty="0">
              <a:solidFill>
                <a:schemeClr val="hlink"/>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Pour tout renseignement complémentaire, </a:t>
            </a:r>
            <a:r>
              <a:rPr lang="fr-FR" sz="1800" dirty="0">
                <a:solidFill>
                  <a:schemeClr val="dk2"/>
                </a:solidFill>
                <a:latin typeface="Calibri"/>
                <a:cs typeface="Calibri"/>
                <a:sym typeface="Calibri"/>
              </a:rPr>
              <a:t>vous pouvez contacter Muriel </a:t>
            </a:r>
            <a:r>
              <a:rPr lang="fr-FR" sz="1800" dirty="0" err="1">
                <a:solidFill>
                  <a:schemeClr val="dk2"/>
                </a:solidFill>
                <a:latin typeface="Calibri"/>
                <a:cs typeface="Calibri"/>
                <a:sym typeface="Calibri"/>
              </a:rPr>
              <a:t>LAGUENS</a:t>
            </a:r>
            <a:r>
              <a:rPr lang="fr-FR" sz="1800" dirty="0">
                <a:solidFill>
                  <a:schemeClr val="dk2"/>
                </a:solidFill>
                <a:latin typeface="Calibri"/>
                <a:cs typeface="Calibri"/>
                <a:sym typeface="Calibri"/>
              </a:rPr>
              <a:t> au 07 56 42 37 73.</a:t>
            </a:r>
          </a:p>
          <a:p>
            <a:pPr marL="0" marR="0" lvl="0" indent="0" algn="l" rtl="0">
              <a:spcBef>
                <a:spcPts val="0"/>
              </a:spcBef>
              <a:spcAft>
                <a:spcPts val="0"/>
              </a:spcAft>
              <a:buNone/>
            </a:pPr>
            <a:endParaRPr sz="1800" b="0" i="0" u="sng" strike="noStrike" cap="none" dirty="0">
              <a:solidFill>
                <a:schemeClr val="dk2"/>
              </a:solidFill>
              <a:latin typeface="Calibri"/>
              <a:ea typeface="Calibri"/>
              <a:cs typeface="Calibri"/>
              <a:sym typeface="Calibri"/>
            </a:endParaRPr>
          </a:p>
          <a:p>
            <a:pPr marL="0" marR="0" lvl="0" indent="0" algn="l" rtl="0">
              <a:lnSpc>
                <a:spcPct val="107000"/>
              </a:lnSpc>
              <a:spcBef>
                <a:spcPts val="0"/>
              </a:spcBef>
              <a:spcAft>
                <a:spcPts val="0"/>
              </a:spcAft>
              <a:buNone/>
            </a:pPr>
            <a:r>
              <a:rPr lang="fr-FR" sz="1800" b="1" i="0" u="sng" strike="noStrike" cap="none" dirty="0">
                <a:solidFill>
                  <a:schemeClr val="dk2"/>
                </a:solidFill>
                <a:latin typeface="Calibri"/>
                <a:ea typeface="Calibri"/>
                <a:cs typeface="Calibri"/>
                <a:sym typeface="Calibri"/>
              </a:rPr>
              <a:t>2 étapes dans le dossier de candidature</a:t>
            </a:r>
            <a:r>
              <a:rPr lang="fr-FR" sz="1800" b="1" i="0" strike="noStrike" cap="none" dirty="0">
                <a:solidFill>
                  <a:schemeClr val="dk2"/>
                </a:solidFill>
                <a:latin typeface="Calibri"/>
                <a:ea typeface="Calibri"/>
                <a:cs typeface="Calibri"/>
                <a:sym typeface="Calibri"/>
              </a:rPr>
              <a:t> :</a:t>
            </a:r>
            <a:endParaRPr dirty="0"/>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administrative du dossier : Slides Admin 1 à 4</a:t>
            </a:r>
            <a:endParaRPr dirty="0"/>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présentation du projet : Slides Prez 1 à 10</a:t>
            </a:r>
            <a:endParaRPr sz="1800" b="0" i="0" u="none" strike="noStrike" cap="none" dirty="0">
              <a:solidFill>
                <a:schemeClr val="dk2"/>
              </a:solidFill>
              <a:latin typeface="Calibri"/>
              <a:ea typeface="Calibri"/>
              <a:cs typeface="Calibri"/>
              <a:sym typeface="Calibri"/>
            </a:endParaRPr>
          </a:p>
          <a:p>
            <a:pPr marL="285750" marR="0" lvl="0" indent="-222250" algn="l" rtl="0">
              <a:spcBef>
                <a:spcPts val="0"/>
              </a:spcBef>
              <a:spcAft>
                <a:spcPts val="0"/>
              </a:spcAft>
              <a:buClr>
                <a:srgbClr val="EF7D00"/>
              </a:buClr>
              <a:buSzPts val="1000"/>
              <a:buFont typeface="Noto Sans Symbols"/>
              <a:buNone/>
            </a:pPr>
            <a:endParaRPr sz="2400" b="0" i="0" u="none" strike="noStrike" cap="none" dirty="0">
              <a:solidFill>
                <a:schemeClr val="dk1"/>
              </a:solidFill>
              <a:latin typeface="Calibri"/>
              <a:ea typeface="Calibri"/>
              <a:cs typeface="Calibri"/>
              <a:sym typeface="Calibri"/>
            </a:endParaRPr>
          </a:p>
        </p:txBody>
      </p:sp>
      <p:pic>
        <p:nvPicPr>
          <p:cNvPr id="7" name="Image 6">
            <a:extLst>
              <a:ext uri="{FF2B5EF4-FFF2-40B4-BE49-F238E27FC236}">
                <a16:creationId xmlns:a16="http://schemas.microsoft.com/office/drawing/2014/main" id="{4D77809F-ED8D-5D28-18E7-EAFDD9D92A92}"/>
              </a:ext>
            </a:extLst>
          </p:cNvPr>
          <p:cNvPicPr>
            <a:picLocks noChangeAspect="1"/>
          </p:cNvPicPr>
          <p:nvPr/>
        </p:nvPicPr>
        <p:blipFill>
          <a:blip r:embed="rId5"/>
          <a:stretch>
            <a:fillRect/>
          </a:stretch>
        </p:blipFill>
        <p:spPr>
          <a:xfrm>
            <a:off x="338269" y="142240"/>
            <a:ext cx="2328308" cy="1359356"/>
          </a:xfrm>
          <a:prstGeom prst="rect">
            <a:avLst/>
          </a:prstGeom>
        </p:spPr>
      </p:pic>
      <p:pic>
        <p:nvPicPr>
          <p:cNvPr id="8" name="Image 7">
            <a:extLst>
              <a:ext uri="{FF2B5EF4-FFF2-40B4-BE49-F238E27FC236}">
                <a16:creationId xmlns:a16="http://schemas.microsoft.com/office/drawing/2014/main" id="{B6C6D2EA-8D8B-7896-4AFE-768F5F9D2A4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5212" y="1685181"/>
            <a:ext cx="1388611" cy="105834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61" name="Google Shape;261;p3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10</a:t>
            </a:r>
            <a:endParaRPr/>
          </a:p>
        </p:txBody>
      </p:sp>
      <p:sp>
        <p:nvSpPr>
          <p:cNvPr id="262" name="Google Shape;262;p31"/>
          <p:cNvSpPr/>
          <p:nvPr/>
        </p:nvSpPr>
        <p:spPr>
          <a:xfrm>
            <a:off x="3241039" y="1681851"/>
            <a:ext cx="8491296" cy="2145819"/>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w="9525"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Les atouts identifiés de votre territoire d’implantation pour l’expérimentation produit : ressources naturelles, positionnement géographique, stratégie économique, spécificités régionales, présence de partenaires clés….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Vos besoins en partenariat et ressources (commerciales et/ou industrielles) : expertise, moyens de production, locaux industriels… </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Nom des partenaires clés identifiés (entreprises et acteurs économiques).</a:t>
            </a:r>
            <a:endParaRPr dirty="0"/>
          </a:p>
        </p:txBody>
      </p:sp>
      <p:sp>
        <p:nvSpPr>
          <p:cNvPr id="263" name="Google Shape;263;p31"/>
          <p:cNvSpPr/>
          <p:nvPr/>
        </p:nvSpPr>
        <p:spPr>
          <a:xfrm>
            <a:off x="3241040" y="826121"/>
            <a:ext cx="8491296"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VOTRE IMPLANTATION EN OCCITANIE / VOTRE INTÉRÊT POUR UN ACCOMPAGNEMENT</a:t>
            </a:r>
            <a:endParaRPr sz="1800" b="1" dirty="0">
              <a:solidFill>
                <a:srgbClr val="323F4F"/>
              </a:solidFill>
              <a:latin typeface="Calibri"/>
              <a:ea typeface="Calibri"/>
              <a:cs typeface="Calibri"/>
              <a:sym typeface="Calibri"/>
            </a:endParaRPr>
          </a:p>
        </p:txBody>
      </p:sp>
      <p:sp>
        <p:nvSpPr>
          <p:cNvPr id="264" name="Google Shape;264;p31"/>
          <p:cNvSpPr txBox="1"/>
          <p:nvPr/>
        </p:nvSpPr>
        <p:spPr>
          <a:xfrm>
            <a:off x="3241039" y="4095777"/>
            <a:ext cx="6089774" cy="1171682"/>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L’objectif est d’expliquer :</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Le choix de votre implantation en Occitanie en mettant en avant la complémentarité du projet avec les atouts du territoire visé,</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L’intérêt d’être accompagné par </a:t>
            </a:r>
            <a:r>
              <a:rPr lang="fr-FR" b="1" dirty="0" err="1">
                <a:solidFill>
                  <a:srgbClr val="323F4F"/>
                </a:solidFill>
                <a:latin typeface="Calibri"/>
                <a:ea typeface="Calibri"/>
                <a:cs typeface="Calibri"/>
                <a:sym typeface="Calibri"/>
              </a:rPr>
              <a:t>Innovosud</a:t>
            </a:r>
            <a:r>
              <a:rPr lang="fr-FR" b="1" dirty="0">
                <a:solidFill>
                  <a:srgbClr val="323F4F"/>
                </a:solidFill>
                <a:latin typeface="Calibri"/>
                <a:ea typeface="Calibri"/>
                <a:cs typeface="Calibri"/>
                <a:sym typeface="Calibri"/>
              </a:rPr>
              <a:t> </a:t>
            </a:r>
            <a:r>
              <a:rPr lang="fr-FR" sz="1400" b="1" dirty="0">
                <a:solidFill>
                  <a:srgbClr val="323F4F"/>
                </a:solidFill>
                <a:latin typeface="Calibri"/>
                <a:ea typeface="Calibri"/>
                <a:cs typeface="Calibri"/>
                <a:sym typeface="Calibri"/>
              </a:rPr>
              <a:t>(que recherchez-vous? ex : une mise en relation, la valeur de l’accompagnement proposé, une infrastructure…).</a:t>
            </a:r>
            <a:endParaRPr dirty="0"/>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52B71C69-8B81-52A8-538D-E8E1F6FB83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96413"/>
            <a:ext cx="1388611" cy="1058347"/>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315212" y="241727"/>
            <a:ext cx="2328308" cy="1359356"/>
          </a:xfrm>
          <a:prstGeom prst="rect">
            <a:avLst/>
          </a:prstGeom>
        </p:spPr>
      </p:pic>
      <p:pic>
        <p:nvPicPr>
          <p:cNvPr id="5" name="Image 4">
            <a:extLst>
              <a:ext uri="{FF2B5EF4-FFF2-40B4-BE49-F238E27FC236}">
                <a16:creationId xmlns:a16="http://schemas.microsoft.com/office/drawing/2014/main" id="{112F8708-ED80-A5DD-F9B2-EC61EE0057E2}"/>
              </a:ext>
            </a:extLst>
          </p:cNvPr>
          <p:cNvPicPr>
            <a:picLocks noChangeAspect="1"/>
          </p:cNvPicPr>
          <p:nvPr/>
        </p:nvPicPr>
        <p:blipFill rotWithShape="1">
          <a:blip r:embed="rId5"/>
          <a:srcRect l="22258" r="18858"/>
          <a:stretch/>
        </p:blipFill>
        <p:spPr>
          <a:xfrm>
            <a:off x="5333963" y="6012578"/>
            <a:ext cx="7070757" cy="918865"/>
          </a:xfrm>
          <a:prstGeom prst="rect">
            <a:avLst/>
          </a:prstGeom>
        </p:spPr>
      </p:pic>
      <p:sp>
        <p:nvSpPr>
          <p:cNvPr id="6" name="Google Shape;269;p32">
            <a:extLst>
              <a:ext uri="{FF2B5EF4-FFF2-40B4-BE49-F238E27FC236}">
                <a16:creationId xmlns:a16="http://schemas.microsoft.com/office/drawing/2014/main" id="{0E2A59B7-B85D-C6EE-1E17-CA696041BC92}"/>
              </a:ext>
            </a:extLst>
          </p:cNvPr>
          <p:cNvSpPr/>
          <p:nvPr/>
        </p:nvSpPr>
        <p:spPr>
          <a:xfrm>
            <a:off x="2469396" y="1752768"/>
            <a:ext cx="7253208" cy="1645387"/>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dirty="0">
                <a:solidFill>
                  <a:srgbClr val="002060"/>
                </a:solidFill>
                <a:latin typeface="Calibri"/>
                <a:ea typeface="Calibri"/>
                <a:cs typeface="Calibri"/>
                <a:sym typeface="Calibri"/>
              </a:rPr>
              <a:t>RAPPEL DES DIFFÉRENTES ÉTAPES </a:t>
            </a:r>
            <a:endParaRPr sz="3600" b="1" i="0" u="none" strike="noStrike" cap="none" dirty="0">
              <a:solidFill>
                <a:srgbClr val="AEABAB"/>
              </a:solidFill>
              <a:latin typeface="Calibri"/>
              <a:ea typeface="Calibri"/>
              <a:cs typeface="Calibri"/>
              <a:sym typeface="Calibri"/>
            </a:endParaRPr>
          </a:p>
          <a:p>
            <a:pPr marL="0" marR="0" lvl="0" indent="0" algn="ctr" rtl="0">
              <a:lnSpc>
                <a:spcPct val="150000"/>
              </a:lnSpc>
              <a:spcBef>
                <a:spcPts val="0"/>
              </a:spcBef>
              <a:spcAft>
                <a:spcPts val="0"/>
              </a:spcAft>
              <a:buNone/>
            </a:pPr>
            <a:r>
              <a:rPr lang="fr-FR" sz="3600" b="1" dirty="0">
                <a:solidFill>
                  <a:schemeClr val="accent4"/>
                </a:solidFill>
                <a:latin typeface="Calibri"/>
                <a:ea typeface="Calibri"/>
                <a:cs typeface="Calibri"/>
                <a:sym typeface="Calibri"/>
              </a:rPr>
              <a:t>DE SÉLECTION</a:t>
            </a:r>
            <a:endParaRPr dirty="0"/>
          </a:p>
        </p:txBody>
      </p:sp>
      <p:sp>
        <p:nvSpPr>
          <p:cNvPr id="7" name="Google Shape;270;p32">
            <a:extLst>
              <a:ext uri="{FF2B5EF4-FFF2-40B4-BE49-F238E27FC236}">
                <a16:creationId xmlns:a16="http://schemas.microsoft.com/office/drawing/2014/main" id="{13B006C6-2E78-7333-2EFD-B170A709D62E}"/>
              </a:ext>
            </a:extLst>
          </p:cNvPr>
          <p:cNvSpPr txBox="1"/>
          <p:nvPr/>
        </p:nvSpPr>
        <p:spPr>
          <a:xfrm>
            <a:off x="2915920" y="3676467"/>
            <a:ext cx="7142480" cy="923289"/>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28 février 2025 :  Date de clôture des dossiers de candidatures</a:t>
            </a:r>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3 mars 2025 :       Envoi des convocations aux startups sélectionnées</a:t>
            </a:r>
            <a:endParaRPr sz="1800" b="1"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15 mars 2025 :     Comité de Sélection des projets</a:t>
            </a:r>
            <a:endParaRPr dirty="0"/>
          </a:p>
        </p:txBody>
      </p:sp>
    </p:spTree>
    <p:extLst>
      <p:ext uri="{BB962C8B-B14F-4D97-AF65-F5344CB8AC3E}">
        <p14:creationId xmlns:p14="http://schemas.microsoft.com/office/powerpoint/2010/main" val="405702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1" name="Google Shape;101;p15"/>
          <p:cNvSpPr txBox="1"/>
          <p:nvPr/>
        </p:nvSpPr>
        <p:spPr>
          <a:xfrm>
            <a:off x="3804471" y="2844155"/>
            <a:ext cx="6048672"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a:solidFill>
                  <a:schemeClr val="lt1"/>
                </a:solidFill>
                <a:latin typeface="Calibri"/>
                <a:ea typeface="Calibri"/>
                <a:cs typeface="Calibri"/>
                <a:sym typeface="Calibri"/>
              </a:rPr>
              <a:t>PARTIE 1 : DOSSIER ADMINISTRATIF</a:t>
            </a:r>
            <a:endParaRPr sz="1800" b="1" i="0" u="none" strike="noStrike" cap="none">
              <a:solidFill>
                <a:schemeClr val="dk1"/>
              </a:solidFill>
              <a:latin typeface="Calibri"/>
              <a:ea typeface="Calibri"/>
              <a:cs typeface="Calibri"/>
              <a:sym typeface="Calibri"/>
            </a:endParaRPr>
          </a:p>
        </p:txBody>
      </p:sp>
      <p:sp>
        <p:nvSpPr>
          <p:cNvPr id="103" name="Google Shape;103;p1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a:t>
            </a:r>
            <a:endParaRPr sz="2400" b="0" i="0" u="none" strike="noStrike" cap="none">
              <a:solidFill>
                <a:schemeClr val="dk2"/>
              </a:solidFill>
              <a:latin typeface="Times New Roman"/>
              <a:ea typeface="Times New Roman"/>
              <a:cs typeface="Times New Roman"/>
              <a:sym typeface="Times New Roman"/>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9B19D9CB-BAA9-9713-08F1-9C644E8DDC43}"/>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BFBB990C-CE00-E5AD-A5B8-69269CDF1B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3535" y="1658125"/>
            <a:ext cx="1388611" cy="1058347"/>
          </a:xfrm>
          <a:prstGeom prst="rect">
            <a:avLst/>
          </a:prstGeom>
        </p:spPr>
      </p:pic>
    </p:spTree>
    <p:extLst>
      <p:ext uri="{BB962C8B-B14F-4D97-AF65-F5344CB8AC3E}">
        <p14:creationId xmlns:p14="http://schemas.microsoft.com/office/powerpoint/2010/main" val="277570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Google Shape;120;p1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22" name="Google Shape;122;p17"/>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1</a:t>
            </a:r>
            <a:endParaRPr sz="2400" b="0" i="0" u="none" strike="noStrike" cap="none" dirty="0">
              <a:solidFill>
                <a:schemeClr val="dk2"/>
              </a:solidFill>
              <a:latin typeface="Times New Roman"/>
              <a:ea typeface="Times New Roman"/>
              <a:cs typeface="Times New Roman"/>
              <a:sym typeface="Times New Roman"/>
            </a:endParaRPr>
          </a:p>
        </p:txBody>
      </p:sp>
      <p:sp>
        <p:nvSpPr>
          <p:cNvPr id="123" name="Google Shape;123;p17"/>
          <p:cNvSpPr txBox="1"/>
          <p:nvPr/>
        </p:nvSpPr>
        <p:spPr>
          <a:xfrm>
            <a:off x="3690351" y="1639177"/>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MATURITÉ  DU PROJET :   </a:t>
            </a:r>
            <a:endParaRPr sz="2000" b="1" i="0" u="none" strike="noStrike" cap="none" dirty="0">
              <a:solidFill>
                <a:schemeClr val="lt1"/>
              </a:solidFill>
              <a:latin typeface="Times New Roman"/>
              <a:ea typeface="Times New Roman"/>
              <a:cs typeface="Times New Roman"/>
              <a:sym typeface="Times New Roman"/>
            </a:endParaRPr>
          </a:p>
        </p:txBody>
      </p:sp>
      <p:sp>
        <p:nvSpPr>
          <p:cNvPr id="124" name="Google Shape;124;p17"/>
          <p:cNvSpPr txBox="1"/>
          <p:nvPr/>
        </p:nvSpPr>
        <p:spPr>
          <a:xfrm>
            <a:off x="3683999" y="2182814"/>
            <a:ext cx="8085170" cy="258528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Avez-vous déjà créé une entreprise pour ce projet ?      ☐ Oui                         ☐ Non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 de l’entreprise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Forme juridique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 SIREN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Siège social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création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Capital de départ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Comptes courants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Nbre d’associés : </a:t>
            </a:r>
            <a:endParaRPr dirty="0"/>
          </a:p>
        </p:txBody>
      </p:sp>
      <p:sp>
        <p:nvSpPr>
          <p:cNvPr id="125" name="Google Shape;125;p17"/>
          <p:cNvSpPr txBox="1"/>
          <p:nvPr/>
        </p:nvSpPr>
        <p:spPr>
          <a:xfrm>
            <a:off x="3683999" y="5135721"/>
            <a:ext cx="8085170"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SUIVI ACTUEL :   </a:t>
            </a:r>
            <a:endParaRPr sz="2000" b="1" i="0" u="none" strike="noStrike" cap="none" dirty="0">
              <a:solidFill>
                <a:schemeClr val="lt1"/>
              </a:solidFill>
              <a:latin typeface="Times New Roman"/>
              <a:ea typeface="Times New Roman"/>
              <a:cs typeface="Times New Roman"/>
              <a:sym typeface="Times New Roman"/>
            </a:endParaRPr>
          </a:p>
        </p:txBody>
      </p:sp>
      <p:sp>
        <p:nvSpPr>
          <p:cNvPr id="126" name="Google Shape;126;p17"/>
          <p:cNvSpPr txBox="1"/>
          <p:nvPr/>
        </p:nvSpPr>
        <p:spPr>
          <a:xfrm>
            <a:off x="3683999" y="5685822"/>
            <a:ext cx="808517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Êtes-vous suivi par une structure d’accompagnement actuellement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 Oui 		   ☐ Non</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 oui, laquelle ? Pour répondre à quels besoins ? </a:t>
            </a:r>
            <a:endParaRPr dirty="0"/>
          </a:p>
        </p:txBody>
      </p:sp>
      <p:sp>
        <p:nvSpPr>
          <p:cNvPr id="2" name="Rectangle 1">
            <a:extLst>
              <a:ext uri="{FF2B5EF4-FFF2-40B4-BE49-F238E27FC236}">
                <a16:creationId xmlns:a16="http://schemas.microsoft.com/office/drawing/2014/main" id="{F18E85D9-C991-4C24-742F-8D8CA6D915B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19304B-E491-B8AF-433A-5BE443AEC4EA}"/>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81C9CEDD-6A50-C5E9-54C8-30D61593E4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647114"/>
            <a:ext cx="1388611" cy="1058347"/>
          </a:xfrm>
          <a:prstGeom prst="rect">
            <a:avLst/>
          </a:prstGeom>
        </p:spPr>
      </p:pic>
      <p:sp>
        <p:nvSpPr>
          <p:cNvPr id="5" name="Google Shape;109;p16">
            <a:extLst>
              <a:ext uri="{FF2B5EF4-FFF2-40B4-BE49-F238E27FC236}">
                <a16:creationId xmlns:a16="http://schemas.microsoft.com/office/drawing/2014/main" id="{92F0506E-0BEC-C710-3BF3-042F02A05F41}"/>
              </a:ext>
            </a:extLst>
          </p:cNvPr>
          <p:cNvSpPr txBox="1"/>
          <p:nvPr/>
        </p:nvSpPr>
        <p:spPr>
          <a:xfrm>
            <a:off x="3690351" y="994795"/>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NOM DU PROJET :   </a:t>
            </a:r>
            <a:endParaRPr sz="2000" b="1" i="0" u="none" strike="noStrike" cap="none" dirty="0">
              <a:solidFill>
                <a:schemeClr val="lt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1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33" name="Google Shape;133;p18"/>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2</a:t>
            </a:r>
            <a:endParaRPr sz="2400" b="0" i="0" u="none" strike="noStrike" cap="none" dirty="0">
              <a:solidFill>
                <a:schemeClr val="dk2"/>
              </a:solidFill>
              <a:latin typeface="Times New Roman"/>
              <a:ea typeface="Times New Roman"/>
              <a:cs typeface="Times New Roman"/>
              <a:sym typeface="Times New Roman"/>
            </a:endParaRPr>
          </a:p>
        </p:txBody>
      </p:sp>
      <p:sp>
        <p:nvSpPr>
          <p:cNvPr id="134" name="Google Shape;134;p18"/>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35" name="Google Shape;135;p18"/>
          <p:cNvSpPr txBox="1"/>
          <p:nvPr/>
        </p:nvSpPr>
        <p:spPr>
          <a:xfrm>
            <a:off x="3865775" y="2567318"/>
            <a:ext cx="7903394" cy="418572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Age </a:t>
            </a:r>
            <a:r>
              <a:rPr lang="fr-FR" sz="1800" b="1" i="0" u="none" strike="noStrike" cap="none" dirty="0">
                <a:solidFill>
                  <a:schemeClr val="dk2"/>
                </a:solidFill>
                <a:latin typeface="Calibri"/>
                <a:ea typeface="Calibri"/>
                <a:cs typeface="Calibri"/>
                <a:sym typeface="Calibri"/>
              </a:rPr>
              <a:t>: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Diplôme – Niveau d’études : </a:t>
            </a:r>
          </a:p>
          <a:p>
            <a:pPr marL="0" marR="0" lvl="0" indent="0" algn="l" rtl="0">
              <a:spcBef>
                <a:spcPts val="0"/>
              </a:spcBef>
              <a:spcAft>
                <a:spcPts val="0"/>
              </a:spcAft>
              <a:buNone/>
            </a:pP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situation, précisez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t>
            </a:r>
            <a:r>
              <a:rPr lang="fr-FR" sz="1800" b="1" dirty="0">
                <a:solidFill>
                  <a:schemeClr val="dk2"/>
                </a:solidFill>
                <a:latin typeface="Calibri"/>
                <a:ea typeface="Calibri"/>
                <a:cs typeface="Calibri"/>
                <a:sym typeface="Calibri"/>
              </a:rPr>
              <a:t>RQTH </a:t>
            </a:r>
            <a:endParaRPr dirty="0"/>
          </a:p>
          <a:p>
            <a:pPr marL="0" marR="0" lvl="0" indent="0" algn="l" rtl="0">
              <a:spcBef>
                <a:spcPts val="0"/>
              </a:spcBef>
              <a:spcAft>
                <a:spcPts val="0"/>
              </a:spcAft>
              <a:buNone/>
            </a:pPr>
            <a:endParaRPr lang="fr-FR" sz="1800" b="1" i="0" u="none" strike="noStrike" cap="none" dirty="0">
              <a:solidFill>
                <a:schemeClr val="dk2"/>
              </a:solidFill>
              <a:latin typeface="Calibri"/>
              <a:ea typeface="Calibri"/>
              <a:cs typeface="Calibri"/>
              <a:sym typeface="Calibri"/>
            </a:endParaRP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Ville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136" name="Google Shape;136;p18"/>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1 :   </a:t>
            </a:r>
            <a:endParaRPr sz="2000" b="1" i="0" u="none" strike="noStrike" cap="none">
              <a:solidFill>
                <a:schemeClr val="lt1"/>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65510652-335F-89E0-3B2E-36B6EB630F63}"/>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7FA741E-96DF-33C1-1B93-9E53D50BD06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4EE40868-CB87-6184-9E70-25D8E83D77E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798508"/>
            <a:ext cx="1388611" cy="105834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0"/>
        <p:cNvGrpSpPr/>
        <p:nvPr/>
      </p:nvGrpSpPr>
      <p:grpSpPr>
        <a:xfrm>
          <a:off x="0" y="0"/>
          <a:ext cx="0" cy="0"/>
          <a:chOff x="0" y="0"/>
          <a:chExt cx="0" cy="0"/>
        </a:xfrm>
      </p:grpSpPr>
      <p:sp>
        <p:nvSpPr>
          <p:cNvPr id="141" name="Google Shape;141;p1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43" name="Google Shape;143;p19"/>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3</a:t>
            </a:r>
            <a:endParaRPr sz="2400" b="0" i="0" u="none" strike="noStrike" cap="none" dirty="0">
              <a:solidFill>
                <a:schemeClr val="dk2"/>
              </a:solidFill>
              <a:latin typeface="Times New Roman"/>
              <a:ea typeface="Times New Roman"/>
              <a:cs typeface="Times New Roman"/>
              <a:sym typeface="Times New Roman"/>
            </a:endParaRPr>
          </a:p>
        </p:txBody>
      </p:sp>
      <p:sp>
        <p:nvSpPr>
          <p:cNvPr id="144" name="Google Shape;144;p19"/>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45" name="Google Shape;145;p19"/>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2 :   </a:t>
            </a:r>
            <a:endParaRPr sz="2000" b="1" i="0" u="none" strike="noStrike" cap="none">
              <a:solidFill>
                <a:schemeClr val="lt1"/>
              </a:solidFill>
              <a:latin typeface="Calibri"/>
              <a:ea typeface="Calibri"/>
              <a:cs typeface="Calibri"/>
              <a:sym typeface="Calibri"/>
            </a:endParaRPr>
          </a:p>
        </p:txBody>
      </p:sp>
      <p:sp>
        <p:nvSpPr>
          <p:cNvPr id="146" name="Google Shape;146;p19"/>
          <p:cNvSpPr txBox="1"/>
          <p:nvPr/>
        </p:nvSpPr>
        <p:spPr>
          <a:xfrm>
            <a:off x="3865775" y="2567318"/>
            <a:ext cx="7881469" cy="424727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lang="fr-FR" sz="1800" dirty="0"/>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Age </a:t>
            </a:r>
            <a:r>
              <a:rPr lang="fr-FR" sz="1800" b="1" i="0" u="none" strike="noStrike" cap="none" dirty="0">
                <a:solidFill>
                  <a:schemeClr val="dk2"/>
                </a:solidFill>
                <a:latin typeface="Calibri"/>
                <a:ea typeface="Calibri"/>
                <a:cs typeface="Calibri"/>
                <a:sym typeface="Calibri"/>
              </a:rPr>
              <a:t>: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Diplôme – Niveau d’études : </a:t>
            </a:r>
          </a:p>
          <a:p>
            <a:pPr marL="0" marR="0" lvl="0" indent="0" algn="l" rtl="0">
              <a:spcBef>
                <a:spcPts val="0"/>
              </a:spcBef>
              <a:spcAft>
                <a:spcPts val="0"/>
              </a:spcAft>
              <a:buNone/>
            </a:pP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situation, précisez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t>
            </a:r>
            <a:r>
              <a:rPr lang="fr-FR" sz="1800" b="1" dirty="0">
                <a:solidFill>
                  <a:schemeClr val="dk2"/>
                </a:solidFill>
                <a:latin typeface="Calibri"/>
                <a:ea typeface="Calibri"/>
                <a:cs typeface="Calibri"/>
                <a:sym typeface="Calibri"/>
              </a:rPr>
              <a:t>RQTH </a:t>
            </a:r>
            <a:endParaRPr lang="fr-FR" sz="1800" dirty="0"/>
          </a:p>
          <a:p>
            <a:pPr marL="0" marR="0" lvl="0" indent="0" algn="l" rtl="0">
              <a:spcBef>
                <a:spcPts val="0"/>
              </a:spcBef>
              <a:spcAft>
                <a:spcPts val="0"/>
              </a:spcAft>
              <a:buNone/>
            </a:pPr>
            <a:endParaRPr lang="fr-FR" sz="1800" b="1" i="0" u="none" strike="noStrike" cap="none" dirty="0">
              <a:solidFill>
                <a:schemeClr val="dk2"/>
              </a:solidFill>
              <a:latin typeface="Calibri"/>
              <a:ea typeface="Calibri"/>
              <a:cs typeface="Calibri"/>
              <a:sym typeface="Calibri"/>
            </a:endParaRP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Ville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lang="fr-FR" sz="1800"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B6D51680-D75D-0F39-8F62-2FF89FDC8E05}"/>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C910D93E-A658-D426-0F55-B6A09A5DD351}"/>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9533FB17-C02F-A107-6941-887C1627A9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798508"/>
            <a:ext cx="1388611" cy="105834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53" name="Google Shape;153;p20"/>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4</a:t>
            </a:r>
            <a:endParaRPr sz="2400" b="0" i="0" u="none" strike="noStrike" cap="none" dirty="0">
              <a:solidFill>
                <a:schemeClr val="dk2"/>
              </a:solidFill>
              <a:latin typeface="Times New Roman"/>
              <a:ea typeface="Times New Roman"/>
              <a:cs typeface="Times New Roman"/>
              <a:sym typeface="Times New Roman"/>
            </a:endParaRPr>
          </a:p>
        </p:txBody>
      </p:sp>
      <p:sp>
        <p:nvSpPr>
          <p:cNvPr id="154" name="Google Shape;154;p20"/>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55" name="Google Shape;155;p20"/>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3 :   </a:t>
            </a:r>
            <a:endParaRPr sz="2000" b="1" i="0" u="none" strike="noStrike" cap="none">
              <a:solidFill>
                <a:schemeClr val="lt1"/>
              </a:solidFill>
              <a:latin typeface="Calibri"/>
              <a:ea typeface="Calibri"/>
              <a:cs typeface="Calibri"/>
              <a:sym typeface="Calibri"/>
            </a:endParaRPr>
          </a:p>
        </p:txBody>
      </p:sp>
      <p:sp>
        <p:nvSpPr>
          <p:cNvPr id="156" name="Google Shape;156;p20"/>
          <p:cNvSpPr txBox="1"/>
          <p:nvPr/>
        </p:nvSpPr>
        <p:spPr>
          <a:xfrm>
            <a:off x="3865775" y="2567318"/>
            <a:ext cx="7881469" cy="424727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lang="fr-FR" sz="1800" dirty="0"/>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Age </a:t>
            </a:r>
            <a:r>
              <a:rPr lang="fr-FR" sz="1800" b="1" i="0" u="none" strike="noStrike" cap="none" dirty="0">
                <a:solidFill>
                  <a:schemeClr val="dk2"/>
                </a:solidFill>
                <a:latin typeface="Calibri"/>
                <a:ea typeface="Calibri"/>
                <a:cs typeface="Calibri"/>
                <a:sym typeface="Calibri"/>
              </a:rPr>
              <a:t>: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Diplôme – Niveau d’études : </a:t>
            </a:r>
          </a:p>
          <a:p>
            <a:pPr marL="0" marR="0" lvl="0" indent="0" algn="l" rtl="0">
              <a:spcBef>
                <a:spcPts val="0"/>
              </a:spcBef>
              <a:spcAft>
                <a:spcPts val="0"/>
              </a:spcAft>
              <a:buNone/>
            </a:pP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situation, précisez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t>
            </a:r>
            <a:r>
              <a:rPr lang="fr-FR" sz="1800" b="1" dirty="0">
                <a:solidFill>
                  <a:schemeClr val="dk2"/>
                </a:solidFill>
                <a:latin typeface="Calibri"/>
                <a:ea typeface="Calibri"/>
                <a:cs typeface="Calibri"/>
                <a:sym typeface="Calibri"/>
              </a:rPr>
              <a:t>RQTH </a:t>
            </a:r>
            <a:endParaRPr lang="fr-FR" sz="1800" dirty="0"/>
          </a:p>
          <a:p>
            <a:pPr marL="0" marR="0" lvl="0" indent="0" algn="l" rtl="0">
              <a:spcBef>
                <a:spcPts val="0"/>
              </a:spcBef>
              <a:spcAft>
                <a:spcPts val="0"/>
              </a:spcAft>
              <a:buNone/>
            </a:pPr>
            <a:endParaRPr lang="fr-FR" sz="1800" b="1" i="0" u="none" strike="noStrike" cap="none" dirty="0">
              <a:solidFill>
                <a:schemeClr val="dk2"/>
              </a:solidFill>
              <a:latin typeface="Calibri"/>
              <a:ea typeface="Calibri"/>
              <a:cs typeface="Calibri"/>
              <a:sym typeface="Calibri"/>
            </a:endParaRP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Ville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lang="fr-FR" sz="1800"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C78B6EB-D8B7-7191-1896-A110AE9490C2}"/>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7151152F-E45F-8A4E-EBDB-79CEF8924A4D}"/>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B1FFE375-3C53-E8C1-EC8E-1A96257FCD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01083"/>
            <a:ext cx="1388611" cy="105834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a:extLst>
            <a:ext uri="{FF2B5EF4-FFF2-40B4-BE49-F238E27FC236}">
              <a16:creationId xmlns:a16="http://schemas.microsoft.com/office/drawing/2014/main" id="{2556A7C0-379E-9E46-2BFD-E59045B4B920}"/>
            </a:ext>
          </a:extLst>
        </p:cNvPr>
        <p:cNvGrpSpPr/>
        <p:nvPr/>
      </p:nvGrpSpPr>
      <p:grpSpPr>
        <a:xfrm>
          <a:off x="0" y="0"/>
          <a:ext cx="0" cy="0"/>
          <a:chOff x="0" y="0"/>
          <a:chExt cx="0" cy="0"/>
        </a:xfrm>
      </p:grpSpPr>
      <p:sp>
        <p:nvSpPr>
          <p:cNvPr id="100" name="Google Shape;100;p15">
            <a:extLst>
              <a:ext uri="{FF2B5EF4-FFF2-40B4-BE49-F238E27FC236}">
                <a16:creationId xmlns:a16="http://schemas.microsoft.com/office/drawing/2014/main" id="{583C476A-2063-6857-28E8-C3578FD72E78}"/>
              </a:ext>
            </a:extLst>
          </p:cNvPr>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1" name="Google Shape;101;p15">
            <a:extLst>
              <a:ext uri="{FF2B5EF4-FFF2-40B4-BE49-F238E27FC236}">
                <a16:creationId xmlns:a16="http://schemas.microsoft.com/office/drawing/2014/main" id="{E88AD4B8-E22A-FBCF-52C3-ACFE215E7109}"/>
              </a:ext>
            </a:extLst>
          </p:cNvPr>
          <p:cNvSpPr txBox="1"/>
          <p:nvPr/>
        </p:nvSpPr>
        <p:spPr>
          <a:xfrm>
            <a:off x="3804471" y="2844155"/>
            <a:ext cx="6048672"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dirty="0">
                <a:solidFill>
                  <a:schemeClr val="lt1"/>
                </a:solidFill>
                <a:latin typeface="Calibri"/>
                <a:ea typeface="Calibri"/>
                <a:cs typeface="Calibri"/>
                <a:sym typeface="Calibri"/>
              </a:rPr>
              <a:t>PARTIE 2 : PRESENTATION DU PROJET </a:t>
            </a:r>
            <a:endParaRPr sz="1800" b="1" i="0" u="none" strike="noStrike" cap="none" dirty="0">
              <a:solidFill>
                <a:schemeClr val="dk1"/>
              </a:solidFill>
              <a:latin typeface="Calibri"/>
              <a:ea typeface="Calibri"/>
              <a:cs typeface="Calibri"/>
              <a:sym typeface="Calibri"/>
            </a:endParaRPr>
          </a:p>
        </p:txBody>
      </p:sp>
      <p:sp>
        <p:nvSpPr>
          <p:cNvPr id="103" name="Google Shape;103;p15">
            <a:extLst>
              <a:ext uri="{FF2B5EF4-FFF2-40B4-BE49-F238E27FC236}">
                <a16:creationId xmlns:a16="http://schemas.microsoft.com/office/drawing/2014/main" id="{E1E5C4C7-5CB7-5452-932B-44A5A510D39B}"/>
              </a:ext>
            </a:extLst>
          </p:cNvPr>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rgbClr val="F8B225"/>
                </a:solidFill>
                <a:latin typeface="Calibri"/>
                <a:ea typeface="Calibri"/>
                <a:cs typeface="Calibri"/>
                <a:sym typeface="Calibri"/>
              </a:rPr>
              <a:t>Slide Prez</a:t>
            </a:r>
            <a:endParaRPr sz="2400" b="0" i="0" u="none" strike="noStrike" cap="none" dirty="0">
              <a:solidFill>
                <a:srgbClr val="F8B225"/>
              </a:solidFill>
              <a:latin typeface="Times New Roman"/>
              <a:ea typeface="Times New Roman"/>
              <a:cs typeface="Times New Roman"/>
              <a:sym typeface="Times New Roman"/>
            </a:endParaRPr>
          </a:p>
        </p:txBody>
      </p:sp>
      <p:sp>
        <p:nvSpPr>
          <p:cNvPr id="2" name="Rectangle 1">
            <a:extLst>
              <a:ext uri="{FF2B5EF4-FFF2-40B4-BE49-F238E27FC236}">
                <a16:creationId xmlns:a16="http://schemas.microsoft.com/office/drawing/2014/main" id="{C30C9984-2B02-78C7-1647-D8F276337648}"/>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4E3F9AF4-D638-9356-5602-C5EFE5A9D362}"/>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AD0574F7-D5A4-980E-0016-055D4CCC0E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3535" y="1658125"/>
            <a:ext cx="1388611" cy="1058347"/>
          </a:xfrm>
          <a:prstGeom prst="rect">
            <a:avLst/>
          </a:prstGeom>
        </p:spPr>
      </p:pic>
      <p:sp>
        <p:nvSpPr>
          <p:cNvPr id="5" name="Google Shape;165;p21">
            <a:extLst>
              <a:ext uri="{FF2B5EF4-FFF2-40B4-BE49-F238E27FC236}">
                <a16:creationId xmlns:a16="http://schemas.microsoft.com/office/drawing/2014/main" id="{013E9E7E-B181-4D42-6900-6494C909C93E}"/>
              </a:ext>
            </a:extLst>
          </p:cNvPr>
          <p:cNvSpPr txBox="1"/>
          <p:nvPr/>
        </p:nvSpPr>
        <p:spPr>
          <a:xfrm>
            <a:off x="3804471" y="3190241"/>
            <a:ext cx="7817258" cy="2339061"/>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spAutoFit/>
          </a:bodyPr>
          <a:lstStyle/>
          <a:p>
            <a:pPr algn="just">
              <a:spcBef>
                <a:spcPts val="600"/>
              </a:spcBef>
            </a:pPr>
            <a:r>
              <a:rPr lang="fr-FR" sz="1800" u="sng" dirty="0">
                <a:solidFill>
                  <a:srgbClr val="1A365E"/>
                </a:solidFill>
                <a:latin typeface="Calibri" panose="020F0502020204030204" pitchFamily="34" charset="0"/>
                <a:ea typeface="Calibri" panose="020F0502020204030204" pitchFamily="34" charset="0"/>
                <a:cs typeface="Calibri" panose="020F0502020204030204" pitchFamily="34" charset="0"/>
              </a:rPr>
              <a:t>Conseils relatifs à cette partie du dossier : </a:t>
            </a:r>
          </a:p>
          <a:p>
            <a:pPr algn="just">
              <a:spcBef>
                <a:spcPts val="600"/>
              </a:spcBef>
            </a:pPr>
            <a:r>
              <a:rPr lang="fr-FR" sz="1800" dirty="0">
                <a:solidFill>
                  <a:srgbClr val="1A365E"/>
                </a:solidFill>
                <a:latin typeface="Calibri" panose="020F0502020204030204" pitchFamily="34" charset="0"/>
                <a:ea typeface="Calibri" panose="020F0502020204030204" pitchFamily="34" charset="0"/>
                <a:cs typeface="Calibri" panose="020F0502020204030204" pitchFamily="34" charset="0"/>
              </a:rPr>
              <a:t>Vous devez préparer quelques slides pour nous séduire... </a:t>
            </a:r>
            <a:r>
              <a:rPr lang="fr-FR" sz="1800"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nous faire comprendre votre projet,  démontrer qu’il est opportun, innovant et attractif </a:t>
            </a:r>
            <a:r>
              <a:rPr lang="fr-FR" sz="1800"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a:t>
            </a:r>
            <a:endParaRPr lang="fr-FR" sz="1800" dirty="0">
              <a:solidFill>
                <a:schemeClr val="dk2"/>
              </a:solidFill>
              <a:latin typeface="Calibri" panose="020F0502020204030204" pitchFamily="34" charset="0"/>
              <a:ea typeface="Calibri" panose="020F0502020204030204" pitchFamily="34" charset="0"/>
              <a:cs typeface="Calibri" panose="020F0502020204030204" pitchFamily="34" charset="0"/>
              <a:sym typeface="Calibri"/>
            </a:endParaRPr>
          </a:p>
          <a:p>
            <a:pPr marR="0" lvl="0" algn="just" rtl="0">
              <a:spcBef>
                <a:spcPts val="600"/>
              </a:spcBef>
              <a:spcAft>
                <a:spcPts val="0"/>
              </a:spcAft>
            </a:pPr>
            <a:r>
              <a:rPr lang="fr-FR" sz="1800"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Fixez-vous pour objectif de nous communiquer la nature du projet, son état d’avancement actuel ainsi que les prochaines étapes à franchir pour l’accélérer. </a:t>
            </a:r>
          </a:p>
          <a:p>
            <a:pPr marR="0" lvl="0" algn="just" rtl="0">
              <a:spcBef>
                <a:spcPts val="600"/>
              </a:spcBef>
              <a:spcAft>
                <a:spcPts val="0"/>
              </a:spcAft>
            </a:pPr>
            <a:r>
              <a:rPr lang="fr-FR" sz="1800"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Il s’agit bien sûr d’un modèle de présentation qui doit être adapté à votre projet (tant sur le fond que sur la forme).</a:t>
            </a:r>
            <a:endParaRPr lang="fr-FR" sz="1800" dirty="0"/>
          </a:p>
        </p:txBody>
      </p:sp>
    </p:spTree>
    <p:extLst>
      <p:ext uri="{BB962C8B-B14F-4D97-AF65-F5344CB8AC3E}">
        <p14:creationId xmlns:p14="http://schemas.microsoft.com/office/powerpoint/2010/main" val="393430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sp>
        <p:nvSpPr>
          <p:cNvPr id="161" name="Google Shape;161;p2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63" name="Google Shape;163;p2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a:t>
            </a:r>
            <a:endParaRPr sz="2400" b="0" i="0" u="none" strike="noStrike" cap="none">
              <a:solidFill>
                <a:srgbClr val="F7B225"/>
              </a:solidFill>
              <a:latin typeface="Times New Roman"/>
              <a:ea typeface="Times New Roman"/>
              <a:cs typeface="Times New Roman"/>
              <a:sym typeface="Times New Roman"/>
            </a:endParaRPr>
          </a:p>
        </p:txBody>
      </p:sp>
      <p:sp>
        <p:nvSpPr>
          <p:cNvPr id="164" name="Google Shape;164;p21"/>
          <p:cNvSpPr txBox="1"/>
          <p:nvPr/>
        </p:nvSpPr>
        <p:spPr>
          <a:xfrm>
            <a:off x="2930413" y="1617761"/>
            <a:ext cx="8484837" cy="369332"/>
          </a:xfrm>
          <a:prstGeom prst="rect">
            <a:avLst/>
          </a:prstGeom>
          <a:solidFill>
            <a:srgbClr val="F7B225"/>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dirty="0">
                <a:solidFill>
                  <a:srgbClr val="323F4F"/>
                </a:solidFill>
                <a:latin typeface="Calibri"/>
                <a:ea typeface="Calibri"/>
                <a:cs typeface="Calibri"/>
                <a:sym typeface="Calibri"/>
              </a:rPr>
              <a:t>PARTIE 2 : PRÉSENTATION DU PROJET</a:t>
            </a:r>
            <a:endParaRPr dirty="0"/>
          </a:p>
        </p:txBody>
      </p:sp>
      <p:sp>
        <p:nvSpPr>
          <p:cNvPr id="165" name="Google Shape;165;p21"/>
          <p:cNvSpPr txBox="1"/>
          <p:nvPr/>
        </p:nvSpPr>
        <p:spPr>
          <a:xfrm>
            <a:off x="2930414" y="2397919"/>
            <a:ext cx="8484838" cy="280072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algn="just"/>
            <a:r>
              <a:rPr lang="fr-FR" sz="1800" b="1" dirty="0">
                <a:solidFill>
                  <a:srgbClr val="1A365E"/>
                </a:solidFill>
                <a:latin typeface="Calibri" panose="020F0502020204030204" pitchFamily="34" charset="0"/>
                <a:ea typeface="Calibri" panose="020F0502020204030204" pitchFamily="34" charset="0"/>
                <a:cs typeface="Calibri" panose="020F0502020204030204" pitchFamily="34" charset="0"/>
              </a:rPr>
              <a:t>Quelques slides pour nous séduire... </a:t>
            </a:r>
            <a:r>
              <a:rPr lang="fr-FR" sz="1800" b="1"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nous faire comprendre votre projet,  démontrer qu’il est opportun, innovant et attractif </a:t>
            </a:r>
            <a:r>
              <a:rPr lang="fr-FR" sz="1800" b="1"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a:t>
            </a:r>
            <a:endParaRPr dirty="0">
              <a:latin typeface="Calibri" panose="020F0502020204030204" pitchFamily="34" charset="0"/>
              <a:ea typeface="Calibri" panose="020F0502020204030204" pitchFamily="34" charset="0"/>
              <a:cs typeface="Calibri" panose="020F0502020204030204" pitchFamily="34" charset="0"/>
            </a:endParaRPr>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0" marR="0" lvl="0" indent="0" algn="just" rtl="0">
              <a:spcBef>
                <a:spcPts val="0"/>
              </a:spcBef>
              <a:spcAft>
                <a:spcPts val="0"/>
              </a:spcAft>
              <a:buNone/>
            </a:pPr>
            <a:r>
              <a:rPr lang="fr-FR" sz="1800" b="1" u="sng" dirty="0">
                <a:solidFill>
                  <a:srgbClr val="323F4F"/>
                </a:solidFill>
                <a:latin typeface="Calibri"/>
                <a:ea typeface="Calibri"/>
                <a:cs typeface="Calibri"/>
                <a:sym typeface="Calibri"/>
              </a:rPr>
              <a:t>Remarque</a:t>
            </a:r>
            <a:r>
              <a:rPr lang="fr-FR" sz="1800" b="1" dirty="0">
                <a:solidFill>
                  <a:srgbClr val="323F4F"/>
                </a:solidFill>
                <a:latin typeface="Calibri"/>
                <a:ea typeface="Calibri"/>
                <a:cs typeface="Calibri"/>
                <a:sym typeface="Calibri"/>
              </a:rPr>
              <a:t> : </a:t>
            </a:r>
            <a:endParaRPr dirty="0">
              <a:solidFill>
                <a:srgbClr val="323F4F"/>
              </a:solidFill>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r>
              <a:rPr lang="fr-FR" sz="1800" b="1" dirty="0">
                <a:solidFill>
                  <a:srgbClr val="323F4F"/>
                </a:solidFill>
                <a:latin typeface="Calibri"/>
                <a:ea typeface="Calibri"/>
                <a:cs typeface="Calibri"/>
                <a:sym typeface="Calibri"/>
              </a:rPr>
              <a:t>Il s’agit bien sûr d’un modèle de présentation qui doit être adapté  au projet (sur le fond et sur la forme).</a:t>
            </a:r>
            <a:endParaRPr dirty="0"/>
          </a:p>
          <a:p>
            <a:pPr marR="0" lvl="0" algn="just" rtl="0">
              <a:spcBef>
                <a:spcPts val="0"/>
              </a:spcBef>
              <a:spcAft>
                <a:spcPts val="0"/>
              </a:spcAft>
            </a:pPr>
            <a:r>
              <a:rPr lang="fr-FR" sz="1800" b="1" dirty="0">
                <a:solidFill>
                  <a:srgbClr val="323F4F"/>
                </a:solidFill>
                <a:latin typeface="Calibri"/>
                <a:ea typeface="Calibri"/>
                <a:cs typeface="Calibri"/>
                <a:sym typeface="Calibri"/>
              </a:rPr>
              <a:t>- Fixez-vous pour objectif de nous faire comprendre la nature du projet, son état d’avancement actuel ainsi que les prochaines étapes à franchir pour l’accélérer. </a:t>
            </a:r>
          </a:p>
          <a:p>
            <a:pPr marL="285750" marR="0" lvl="0" indent="-285750" algn="just" rtl="0">
              <a:spcBef>
                <a:spcPts val="0"/>
              </a:spcBef>
              <a:spcAft>
                <a:spcPts val="0"/>
              </a:spcAft>
              <a:buFontTx/>
              <a:buChar char="-"/>
            </a:pPr>
            <a:endParaRPr lang="fr-FR" sz="1800" b="1" dirty="0">
              <a:solidFill>
                <a:srgbClr val="323F4F"/>
              </a:solidFill>
              <a:latin typeface="Calibri"/>
              <a:ea typeface="Calibri"/>
              <a:cs typeface="Calibri"/>
              <a:sym typeface="Calibri"/>
            </a:endParaRPr>
          </a:p>
          <a:p>
            <a:pPr marL="0" marR="0" lvl="0" indent="0" algn="just" rtl="0">
              <a:spcBef>
                <a:spcPts val="0"/>
              </a:spcBef>
              <a:spcAft>
                <a:spcPts val="0"/>
              </a:spcAft>
              <a:buNone/>
            </a:pPr>
            <a:endParaRPr lang="fr-FR" dirty="0"/>
          </a:p>
        </p:txBody>
      </p:sp>
      <p:sp>
        <p:nvSpPr>
          <p:cNvPr id="2" name="Rectangle 1">
            <a:extLst>
              <a:ext uri="{FF2B5EF4-FFF2-40B4-BE49-F238E27FC236}">
                <a16:creationId xmlns:a16="http://schemas.microsoft.com/office/drawing/2014/main" id="{FF94DB12-8DE6-7AB6-A21E-8E78E1BB63FA}"/>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C923DBF-506C-A89F-CB4C-3DE41506C84A}"/>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12E86CDA-0C30-3919-FEFB-43EDD22816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868745"/>
            <a:ext cx="1388611" cy="1058347"/>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1748</Words>
  <Application>Microsoft Office PowerPoint</Application>
  <PresentationFormat>Grand écran</PresentationFormat>
  <Paragraphs>229</Paragraphs>
  <Slides>21</Slides>
  <Notes>21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Noto Sans Symbols</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Muriel</dc:creator>
  <cp:lastModifiedBy>Innovo sud</cp:lastModifiedBy>
  <cp:revision>29</cp:revision>
  <cp:lastPrinted>2025-01-09T10:32:43Z</cp:lastPrinted>
  <dcterms:modified xsi:type="dcterms:W3CDTF">2025-01-09T10:34:36Z</dcterms:modified>
</cp:coreProperties>
</file>