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6" r:id="rId20"/>
    <p:sldId id="274" r:id="rId21"/>
    <p:sldId id="275" r:id="rId2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3F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5" d="100"/>
          <a:sy n="75" d="100"/>
        </p:scale>
        <p:origin x="874"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fr-FR" sz="1200" b="0" i="0" u="none" strike="noStrike" cap="none">
                <a:solidFill>
                  <a:schemeClr val="dk1"/>
                </a:solidFill>
                <a:latin typeface="Calibri"/>
                <a:ea typeface="Calibri"/>
                <a:cs typeface="Calibri"/>
                <a:sym typeface="Calibri"/>
              </a:rPr>
              <a:t>‹N°›</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4F81BD"/>
          </a:solidFill>
          <a:ln w="25400" cap="flat" cmpd="sng">
            <a:solidFill>
              <a:srgbClr val="385D8A"/>
            </a:solidFill>
            <a:prstDash val="solid"/>
            <a:round/>
            <a:headEnd type="none" w="sm" len="sm"/>
            <a:tailEnd type="none" w="sm" len="sm"/>
          </a:ln>
        </p:spPr>
      </p:sp>
      <p:sp>
        <p:nvSpPr>
          <p:cNvPr id="86" name="Google Shape;86;p1:notes"/>
          <p:cNvSpPr txBox="1">
            <a:spLocks noGrp="1"/>
          </p:cNvSpPr>
          <p:nvPr>
            <p:ph type="body" idx="1"/>
          </p:nvPr>
        </p:nvSpPr>
        <p:spPr>
          <a:xfrm>
            <a:off x="685800" y="4343400"/>
            <a:ext cx="5486400" cy="420912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200"/>
              <a:buFont typeface="Calibri"/>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8" name="Google Shape;168;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8" name="Google Shape;178;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8" name="Google Shape;188;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7" name="Google Shape;197;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7" name="Google Shape;207;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p1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7" name="Google Shape;217;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1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7" name="Google Shape;227;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p1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7" name="Google Shape;237;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7" name="Google Shape;247;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7" name="Google Shape;247;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897144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2" name="Google Shape;92;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p1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7" name="Google Shape;257;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p2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7" name="Google Shape;267;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8" name="Google Shape;98;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6" name="Google Shape;106;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8" name="Google Shape;118;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9" name="Google Shape;129;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9" name="Google Shape;139;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9" name="Google Shape;149;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9" name="Google Shape;159;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Vide" type="blank">
  <p:cSld name="BLANK">
    <p:spTree>
      <p:nvGrpSpPr>
        <p:cNvPr id="1" name="Shape 15"/>
        <p:cNvGrpSpPr/>
        <p:nvPr/>
      </p:nvGrpSpPr>
      <p:grpSpPr>
        <a:xfrm>
          <a:off x="0" y="0"/>
          <a:ext cx="0" cy="0"/>
          <a:chOff x="0" y="0"/>
          <a:chExt cx="0" cy="0"/>
        </a:xfrm>
      </p:grpSpPr>
      <p:sp>
        <p:nvSpPr>
          <p:cNvPr id="16" name="Google Shape;16;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re et texte vertical"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re vertical et texte"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iapositive de titre" type="title">
  <p:cSld name="TITLE">
    <p:spTree>
      <p:nvGrpSpPr>
        <p:cNvPr id="1" name="Shape 19"/>
        <p:cNvGrpSpPr/>
        <p:nvPr/>
      </p:nvGrpSpPr>
      <p:grpSpPr>
        <a:xfrm>
          <a:off x="0" y="0"/>
          <a:ext cx="0" cy="0"/>
          <a:chOff x="0" y="0"/>
          <a:chExt cx="0" cy="0"/>
        </a:xfrm>
      </p:grpSpPr>
      <p:sp>
        <p:nvSpPr>
          <p:cNvPr id="20" name="Google Shape;20;p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2" name="Google Shape;22;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re et contenu" type="obj">
  <p:cSld name="OBJECT">
    <p:spTree>
      <p:nvGrpSpPr>
        <p:cNvPr id="1" name="Shape 25"/>
        <p:cNvGrpSpPr/>
        <p:nvPr/>
      </p:nvGrpSpPr>
      <p:grpSpPr>
        <a:xfrm>
          <a:off x="0" y="0"/>
          <a:ext cx="0" cy="0"/>
          <a:chOff x="0" y="0"/>
          <a:chExt cx="0" cy="0"/>
        </a:xfrm>
      </p:grpSpPr>
      <p:sp>
        <p:nvSpPr>
          <p:cNvPr id="26" name="Google Shape;26;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re de section" type="secHead">
  <p:cSld name="SECTION_HEADER">
    <p:spTree>
      <p:nvGrpSpPr>
        <p:cNvPr id="1" name="Shape 31"/>
        <p:cNvGrpSpPr/>
        <p:nvPr/>
      </p:nvGrpSpPr>
      <p:grpSpPr>
        <a:xfrm>
          <a:off x="0" y="0"/>
          <a:ext cx="0" cy="0"/>
          <a:chOff x="0" y="0"/>
          <a:chExt cx="0" cy="0"/>
        </a:xfrm>
      </p:grpSpPr>
      <p:sp>
        <p:nvSpPr>
          <p:cNvPr id="32" name="Google Shape;32;p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4" name="Google Shape;34;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Deux contenus" type="twoObj">
  <p:cSld name="TWO_OBJECTS">
    <p:spTree>
      <p:nvGrpSpPr>
        <p:cNvPr id="1" name="Shape 37"/>
        <p:cNvGrpSpPr/>
        <p:nvPr/>
      </p:nvGrpSpPr>
      <p:grpSpPr>
        <a:xfrm>
          <a:off x="0" y="0"/>
          <a:ext cx="0" cy="0"/>
          <a:chOff x="0" y="0"/>
          <a:chExt cx="0" cy="0"/>
        </a:xfrm>
      </p:grpSpPr>
      <p:sp>
        <p:nvSpPr>
          <p:cNvPr id="38" name="Google Shape;38;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aison" type="twoTxTwoObj">
  <p:cSld name="TWO_OBJECTS_WITH_TEXT">
    <p:spTree>
      <p:nvGrpSpPr>
        <p:cNvPr id="1" name="Shape 44"/>
        <p:cNvGrpSpPr/>
        <p:nvPr/>
      </p:nvGrpSpPr>
      <p:grpSpPr>
        <a:xfrm>
          <a:off x="0" y="0"/>
          <a:ext cx="0" cy="0"/>
          <a:chOff x="0" y="0"/>
          <a:chExt cx="0" cy="0"/>
        </a:xfrm>
      </p:grpSpPr>
      <p:sp>
        <p:nvSpPr>
          <p:cNvPr id="45" name="Google Shape;45;p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7" name="Google Shape;47;p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9" name="Google Shape;49;p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re seul" type="titleOnly">
  <p:cSld name="TITLE_ONLY">
    <p:spTree>
      <p:nvGrpSpPr>
        <p:cNvPr id="1" name="Shape 53"/>
        <p:cNvGrpSpPr/>
        <p:nvPr/>
      </p:nvGrpSpPr>
      <p:grpSpPr>
        <a:xfrm>
          <a:off x="0" y="0"/>
          <a:ext cx="0" cy="0"/>
          <a:chOff x="0" y="0"/>
          <a:chExt cx="0" cy="0"/>
        </a:xfrm>
      </p:grpSpPr>
      <p:sp>
        <p:nvSpPr>
          <p:cNvPr id="54" name="Google Shape;54;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u avec légende"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 avec légende"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5183188" y="987425"/>
            <a:ext cx="6172200" cy="4873625"/>
          </a:xfrm>
          <a:prstGeom prst="rect">
            <a:avLst/>
          </a:prstGeom>
          <a:noFill/>
          <a:ln>
            <a:noFill/>
          </a:ln>
        </p:spPr>
      </p:sp>
      <p:sp>
        <p:nvSpPr>
          <p:cNvPr id="68" name="Google Shape;68;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r-FR"/>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hyperlink" Target="mailto:jessica.dubuis@innovosud.fr"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3000" b="-13000"/>
          </a:stretch>
        </a:blipFill>
        <a:effectLst/>
      </p:bgPr>
    </p:bg>
    <p:spTree>
      <p:nvGrpSpPr>
        <p:cNvPr id="1" name="Shape 87"/>
        <p:cNvGrpSpPr/>
        <p:nvPr/>
      </p:nvGrpSpPr>
      <p:grpSpPr>
        <a:xfrm>
          <a:off x="0" y="0"/>
          <a:ext cx="0" cy="0"/>
          <a:chOff x="0" y="0"/>
          <a:chExt cx="0" cy="0"/>
        </a:xfrm>
      </p:grpSpPr>
      <p:sp>
        <p:nvSpPr>
          <p:cNvPr id="89" name="Google Shape;89;p13"/>
          <p:cNvSpPr/>
          <p:nvPr/>
        </p:nvSpPr>
        <p:spPr>
          <a:xfrm>
            <a:off x="101600" y="3443323"/>
            <a:ext cx="5212080" cy="612396"/>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ctr" rtl="0">
              <a:spcBef>
                <a:spcPts val="0"/>
              </a:spcBef>
              <a:spcAft>
                <a:spcPts val="0"/>
              </a:spcAft>
              <a:buNone/>
            </a:pPr>
            <a:endParaRPr sz="3200" b="0" i="0" u="none" strike="noStrike" cap="none" dirty="0">
              <a:solidFill>
                <a:schemeClr val="dk2"/>
              </a:solidFill>
              <a:latin typeface="Calibri"/>
              <a:ea typeface="Calibri"/>
              <a:cs typeface="Calibri"/>
              <a:sym typeface="Calibri"/>
            </a:endParaRPr>
          </a:p>
          <a:p>
            <a:pPr marL="0" marR="0" lvl="0" indent="0" algn="ctr" rtl="0">
              <a:spcBef>
                <a:spcPts val="0"/>
              </a:spcBef>
              <a:spcAft>
                <a:spcPts val="0"/>
              </a:spcAft>
              <a:buNone/>
            </a:pPr>
            <a:r>
              <a:rPr lang="fr-FR" sz="3200" b="0" i="0" u="none" strike="noStrike" cap="none" dirty="0">
                <a:solidFill>
                  <a:schemeClr val="dk2"/>
                </a:solidFill>
                <a:latin typeface="Calibri"/>
                <a:ea typeface="Calibri"/>
                <a:cs typeface="Calibri"/>
                <a:sym typeface="Calibri"/>
              </a:rPr>
              <a:t>DOSSIER DE CANDIDATURE</a:t>
            </a:r>
            <a:br>
              <a:rPr lang="fr-FR" sz="3200" b="0" i="0" u="none" strike="noStrike" cap="none" dirty="0">
                <a:solidFill>
                  <a:srgbClr val="FFFFFF"/>
                </a:solidFill>
                <a:latin typeface="Calibri"/>
                <a:ea typeface="Calibri"/>
                <a:cs typeface="Calibri"/>
                <a:sym typeface="Calibri"/>
              </a:rPr>
            </a:br>
            <a:endParaRPr sz="3200" b="0" i="0" u="none" strike="noStrike" cap="none" dirty="0">
              <a:solidFill>
                <a:srgbClr val="000000"/>
              </a:solidFill>
              <a:latin typeface="Times New Roman"/>
              <a:ea typeface="Times New Roman"/>
              <a:cs typeface="Times New Roman"/>
              <a:sym typeface="Times New Roman"/>
            </a:endParaRPr>
          </a:p>
        </p:txBody>
      </p:sp>
      <p:pic>
        <p:nvPicPr>
          <p:cNvPr id="3" name="Image 2">
            <a:extLst>
              <a:ext uri="{FF2B5EF4-FFF2-40B4-BE49-F238E27FC236}">
                <a16:creationId xmlns:a16="http://schemas.microsoft.com/office/drawing/2014/main" id="{7E553B95-5297-B858-80EE-ABAE5EAC7AFF}"/>
              </a:ext>
            </a:extLst>
          </p:cNvPr>
          <p:cNvPicPr>
            <a:picLocks noChangeAspect="1"/>
          </p:cNvPicPr>
          <p:nvPr/>
        </p:nvPicPr>
        <p:blipFill rotWithShape="1">
          <a:blip r:embed="rId4"/>
          <a:srcRect l="5342"/>
          <a:stretch/>
        </p:blipFill>
        <p:spPr>
          <a:xfrm>
            <a:off x="233680" y="5597236"/>
            <a:ext cx="4598990" cy="933793"/>
          </a:xfrm>
          <a:prstGeom prst="rect">
            <a:avLst/>
          </a:prstGeom>
        </p:spPr>
      </p:pic>
      <p:pic>
        <p:nvPicPr>
          <p:cNvPr id="4" name="Image 3">
            <a:extLst>
              <a:ext uri="{FF2B5EF4-FFF2-40B4-BE49-F238E27FC236}">
                <a16:creationId xmlns:a16="http://schemas.microsoft.com/office/drawing/2014/main" id="{029009F0-ACAC-D9A7-A949-DC359FFBF61D}"/>
              </a:ext>
            </a:extLst>
          </p:cNvPr>
          <p:cNvPicPr>
            <a:picLocks noChangeAspect="1"/>
          </p:cNvPicPr>
          <p:nvPr/>
        </p:nvPicPr>
        <p:blipFill>
          <a:blip r:embed="rId5"/>
          <a:stretch>
            <a:fillRect/>
          </a:stretch>
        </p:blipFill>
        <p:spPr>
          <a:xfrm>
            <a:off x="10009137" y="479314"/>
            <a:ext cx="1213573" cy="1312996"/>
          </a:xfrm>
          <a:prstGeom prst="rect">
            <a:avLst/>
          </a:prstGeom>
        </p:spPr>
      </p:pic>
      <p:pic>
        <p:nvPicPr>
          <p:cNvPr id="5" name="Image 4">
            <a:extLst>
              <a:ext uri="{FF2B5EF4-FFF2-40B4-BE49-F238E27FC236}">
                <a16:creationId xmlns:a16="http://schemas.microsoft.com/office/drawing/2014/main" id="{129DE737-5D1E-5D15-4A6F-B7EF2F150F42}"/>
              </a:ext>
            </a:extLst>
          </p:cNvPr>
          <p:cNvPicPr>
            <a:picLocks noChangeAspect="1"/>
          </p:cNvPicPr>
          <p:nvPr/>
        </p:nvPicPr>
        <p:blipFill>
          <a:blip r:embed="rId6"/>
          <a:stretch>
            <a:fillRect/>
          </a:stretch>
        </p:blipFill>
        <p:spPr>
          <a:xfrm>
            <a:off x="6225669" y="625457"/>
            <a:ext cx="2857500" cy="1276350"/>
          </a:xfrm>
          <a:prstGeom prst="rect">
            <a:avLst/>
          </a:prstGeom>
        </p:spPr>
      </p:pic>
      <p:pic>
        <p:nvPicPr>
          <p:cNvPr id="2" name="Image 1">
            <a:extLst>
              <a:ext uri="{FF2B5EF4-FFF2-40B4-BE49-F238E27FC236}">
                <a16:creationId xmlns:a16="http://schemas.microsoft.com/office/drawing/2014/main" id="{46105775-9B30-1B63-A60E-13E6A5592E5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685597" y="5705940"/>
            <a:ext cx="628083" cy="478701"/>
          </a:xfrm>
          <a:prstGeom prst="rect">
            <a:avLst/>
          </a:prstGeom>
        </p:spPr>
      </p:pic>
      <p:sp>
        <p:nvSpPr>
          <p:cNvPr id="6" name="Rectangle 5">
            <a:extLst>
              <a:ext uri="{FF2B5EF4-FFF2-40B4-BE49-F238E27FC236}">
                <a16:creationId xmlns:a16="http://schemas.microsoft.com/office/drawing/2014/main" id="{1272A20E-6B16-7E2A-A39E-ED6DA04F3D09}"/>
              </a:ext>
            </a:extLst>
          </p:cNvPr>
          <p:cNvSpPr/>
          <p:nvPr/>
        </p:nvSpPr>
        <p:spPr>
          <a:xfrm>
            <a:off x="304800" y="182880"/>
            <a:ext cx="3616960" cy="171892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8" name="Image 7">
            <a:extLst>
              <a:ext uri="{FF2B5EF4-FFF2-40B4-BE49-F238E27FC236}">
                <a16:creationId xmlns:a16="http://schemas.microsoft.com/office/drawing/2014/main" id="{96433667-779E-1B7D-652C-80DCCE0D0AAC}"/>
              </a:ext>
            </a:extLst>
          </p:cNvPr>
          <p:cNvPicPr>
            <a:picLocks noChangeAspect="1"/>
          </p:cNvPicPr>
          <p:nvPr/>
        </p:nvPicPr>
        <p:blipFill>
          <a:blip r:embed="rId8"/>
          <a:stretch>
            <a:fillRect/>
          </a:stretch>
        </p:blipFill>
        <p:spPr>
          <a:xfrm>
            <a:off x="802223" y="326971"/>
            <a:ext cx="3197743" cy="186696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69"/>
        <p:cNvGrpSpPr/>
        <p:nvPr/>
      </p:nvGrpSpPr>
      <p:grpSpPr>
        <a:xfrm>
          <a:off x="0" y="0"/>
          <a:ext cx="0" cy="0"/>
          <a:chOff x="0" y="0"/>
          <a:chExt cx="0" cy="0"/>
        </a:xfrm>
      </p:grpSpPr>
      <p:sp>
        <p:nvSpPr>
          <p:cNvPr id="170" name="Google Shape;170;p22"/>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a:solidFill>
                  <a:srgbClr val="0C0C0C"/>
                </a:solidFill>
                <a:latin typeface="Calibri"/>
                <a:ea typeface="Calibri"/>
                <a:cs typeface="Calibri"/>
                <a:sym typeface="Calibri"/>
              </a:rPr>
              <a:t>  </a:t>
            </a:r>
            <a:r>
              <a:rPr lang="fr-FR" sz="3600" b="1">
                <a:solidFill>
                  <a:srgbClr val="2F5496"/>
                </a:solidFill>
                <a:latin typeface="Calibri"/>
                <a:ea typeface="Calibri"/>
                <a:cs typeface="Calibri"/>
                <a:sym typeface="Calibri"/>
              </a:rPr>
              <a:t> </a:t>
            </a:r>
            <a:endParaRPr sz="3000" b="1">
              <a:solidFill>
                <a:srgbClr val="EA8B00"/>
              </a:solidFill>
              <a:latin typeface="Calibri"/>
              <a:ea typeface="Calibri"/>
              <a:cs typeface="Calibri"/>
              <a:sym typeface="Calibri"/>
            </a:endParaRPr>
          </a:p>
        </p:txBody>
      </p:sp>
      <p:sp>
        <p:nvSpPr>
          <p:cNvPr id="172" name="Google Shape;172;p22"/>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lnSpc>
                <a:spcPct val="100000"/>
              </a:lnSpc>
              <a:spcBef>
                <a:spcPts val="0"/>
              </a:spcBef>
              <a:spcAft>
                <a:spcPts val="0"/>
              </a:spcAft>
              <a:buClr>
                <a:srgbClr val="F7B225"/>
              </a:buClr>
              <a:buSzPts val="1800"/>
              <a:buFont typeface="Calibri"/>
              <a:buNone/>
            </a:pPr>
            <a:r>
              <a:rPr lang="fr-FR" sz="1800" b="1" i="0" u="none" strike="noStrike" cap="none">
                <a:solidFill>
                  <a:srgbClr val="F7B225"/>
                </a:solidFill>
                <a:latin typeface="Calibri"/>
                <a:ea typeface="Calibri"/>
                <a:cs typeface="Calibri"/>
                <a:sym typeface="Calibri"/>
              </a:rPr>
              <a:t>Slide Prez 1</a:t>
            </a:r>
            <a:endParaRPr sz="2400" b="0" i="0" u="none" strike="noStrike" cap="none">
              <a:solidFill>
                <a:srgbClr val="F7B225"/>
              </a:solidFill>
              <a:latin typeface="Times New Roman"/>
              <a:ea typeface="Times New Roman"/>
              <a:cs typeface="Times New Roman"/>
              <a:sym typeface="Times New Roman"/>
            </a:endParaRPr>
          </a:p>
        </p:txBody>
      </p:sp>
      <p:sp>
        <p:nvSpPr>
          <p:cNvPr id="173" name="Google Shape;173;p22"/>
          <p:cNvSpPr/>
          <p:nvPr/>
        </p:nvSpPr>
        <p:spPr>
          <a:xfrm>
            <a:off x="3428205" y="767947"/>
            <a:ext cx="8198292" cy="376318"/>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0">
            <a:noAutofit/>
          </a:bodyPr>
          <a:lstStyle/>
          <a:p>
            <a:pPr marL="0" marR="0" lvl="0" indent="0" algn="l" rtl="0">
              <a:lnSpc>
                <a:spcPct val="100000"/>
              </a:lnSpc>
              <a:spcBef>
                <a:spcPts val="0"/>
              </a:spcBef>
              <a:spcAft>
                <a:spcPts val="0"/>
              </a:spcAft>
              <a:buClr>
                <a:srgbClr val="323F4F"/>
              </a:buClr>
              <a:buSzPts val="1800"/>
              <a:buFont typeface="Calibri"/>
              <a:buNone/>
            </a:pPr>
            <a:r>
              <a:rPr lang="fr-FR" sz="1800" b="1" i="0" u="none" strike="noStrike" cap="none" dirty="0">
                <a:solidFill>
                  <a:srgbClr val="323F4F"/>
                </a:solidFill>
                <a:latin typeface="Calibri"/>
                <a:ea typeface="Calibri"/>
                <a:cs typeface="Calibri"/>
                <a:sym typeface="Calibri"/>
              </a:rPr>
              <a:t>LE PROJET</a:t>
            </a:r>
            <a:endParaRPr sz="1800" b="0" i="0" u="none" strike="noStrike" cap="none" dirty="0">
              <a:solidFill>
                <a:srgbClr val="323F4F"/>
              </a:solidFill>
              <a:latin typeface="Calibri"/>
              <a:ea typeface="Calibri"/>
              <a:cs typeface="Calibri"/>
              <a:sym typeface="Calibri"/>
            </a:endParaRPr>
          </a:p>
        </p:txBody>
      </p:sp>
      <p:sp>
        <p:nvSpPr>
          <p:cNvPr id="174" name="Google Shape;174;p22"/>
          <p:cNvSpPr txBox="1"/>
          <p:nvPr/>
        </p:nvSpPr>
        <p:spPr>
          <a:xfrm>
            <a:off x="3396694" y="1901946"/>
            <a:ext cx="8229803" cy="1477287"/>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fr-FR" sz="1800" b="1" dirty="0">
                <a:solidFill>
                  <a:srgbClr val="323F4F"/>
                </a:solidFill>
                <a:latin typeface="Calibri"/>
                <a:ea typeface="Calibri"/>
                <a:cs typeface="Calibri"/>
                <a:sym typeface="Calibri"/>
              </a:rPr>
              <a:t>Il convient de décrire en quelques mots :</a:t>
            </a:r>
            <a:endParaRPr dirty="0"/>
          </a:p>
          <a:p>
            <a:pPr marL="0" marR="0" lvl="0" indent="0" algn="just" rtl="0">
              <a:spcBef>
                <a:spcPts val="0"/>
              </a:spcBef>
              <a:spcAft>
                <a:spcPts val="0"/>
              </a:spcAft>
              <a:buNone/>
            </a:pPr>
            <a:endParaRPr sz="1800" b="1" dirty="0">
              <a:solidFill>
                <a:srgbClr val="323F4F"/>
              </a:solidFill>
              <a:latin typeface="Calibri"/>
              <a:ea typeface="Calibri"/>
              <a:cs typeface="Calibri"/>
              <a:sym typeface="Calibri"/>
            </a:endParaRPr>
          </a:p>
          <a:p>
            <a:pPr marL="285750" marR="0" lvl="0" indent="-285750" algn="just" rtl="0">
              <a:spcBef>
                <a:spcPts val="0"/>
              </a:spcBef>
              <a:spcAft>
                <a:spcPts val="0"/>
              </a:spcAft>
              <a:buClr>
                <a:srgbClr val="323F4F"/>
              </a:buClr>
              <a:buSzPts val="1800"/>
              <a:buFont typeface="Noto Sans Symbols"/>
              <a:buChar char="❖"/>
            </a:pPr>
            <a:r>
              <a:rPr lang="fr-FR" sz="1800" b="1" dirty="0">
                <a:solidFill>
                  <a:srgbClr val="323F4F"/>
                </a:solidFill>
                <a:latin typeface="Calibri"/>
                <a:ea typeface="Calibri"/>
                <a:cs typeface="Calibri"/>
                <a:sym typeface="Calibri"/>
              </a:rPr>
              <a:t>Le concept innovant,</a:t>
            </a:r>
            <a:endParaRPr dirty="0"/>
          </a:p>
          <a:p>
            <a:pPr marL="0" marR="0" lvl="0" indent="0" algn="just" rtl="0">
              <a:spcBef>
                <a:spcPts val="0"/>
              </a:spcBef>
              <a:spcAft>
                <a:spcPts val="0"/>
              </a:spcAft>
              <a:buNone/>
            </a:pPr>
            <a:endParaRPr sz="1800" b="1" dirty="0">
              <a:solidFill>
                <a:srgbClr val="323F4F"/>
              </a:solidFill>
              <a:latin typeface="Calibri"/>
              <a:ea typeface="Calibri"/>
              <a:cs typeface="Calibri"/>
              <a:sym typeface="Calibri"/>
            </a:endParaRPr>
          </a:p>
          <a:p>
            <a:pPr marL="285750" marR="0" lvl="0" indent="-285750" algn="just" rtl="0">
              <a:spcBef>
                <a:spcPts val="0"/>
              </a:spcBef>
              <a:spcAft>
                <a:spcPts val="0"/>
              </a:spcAft>
              <a:buClr>
                <a:srgbClr val="323F4F"/>
              </a:buClr>
              <a:buSzPts val="1800"/>
              <a:buFont typeface="Noto Sans Symbols"/>
              <a:buChar char="❖"/>
            </a:pPr>
            <a:r>
              <a:rPr lang="fr-FR" sz="1800" b="1" dirty="0">
                <a:solidFill>
                  <a:srgbClr val="323F4F"/>
                </a:solidFill>
                <a:latin typeface="Calibri"/>
                <a:ea typeface="Calibri"/>
                <a:cs typeface="Calibri"/>
                <a:sym typeface="Calibri"/>
              </a:rPr>
              <a:t>L’ambition du projet.</a:t>
            </a:r>
            <a:endParaRPr dirty="0"/>
          </a:p>
        </p:txBody>
      </p:sp>
      <p:sp>
        <p:nvSpPr>
          <p:cNvPr id="175" name="Google Shape;175;p22"/>
          <p:cNvSpPr/>
          <p:nvPr/>
        </p:nvSpPr>
        <p:spPr>
          <a:xfrm>
            <a:off x="5943942" y="4499678"/>
            <a:ext cx="5682555" cy="313673"/>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1">
            <a:noAutofit/>
          </a:bodyPr>
          <a:lstStyle/>
          <a:p>
            <a:pPr marL="0" marR="0" lvl="0" indent="0" algn="ctr" rtl="0">
              <a:spcBef>
                <a:spcPts val="0"/>
              </a:spcBef>
              <a:spcAft>
                <a:spcPts val="0"/>
              </a:spcAft>
              <a:buNone/>
            </a:pPr>
            <a:r>
              <a:rPr lang="fr-FR" sz="1400" b="1">
                <a:solidFill>
                  <a:srgbClr val="323F4F"/>
                </a:solidFill>
                <a:latin typeface="Calibri"/>
                <a:ea typeface="Calibri"/>
                <a:cs typeface="Calibri"/>
                <a:sym typeface="Calibri"/>
              </a:rPr>
              <a:t>Importance de rajouter du visuel : logo, images… </a:t>
            </a:r>
            <a:endParaRPr/>
          </a:p>
        </p:txBody>
      </p:sp>
      <p:sp>
        <p:nvSpPr>
          <p:cNvPr id="2" name="Rectangle 1">
            <a:extLst>
              <a:ext uri="{FF2B5EF4-FFF2-40B4-BE49-F238E27FC236}">
                <a16:creationId xmlns:a16="http://schemas.microsoft.com/office/drawing/2014/main" id="{4731B6B0-8811-B69A-EF61-538E49E13119}"/>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6868B4E1-8CA2-13AE-4015-FE7CAC0F199B}"/>
              </a:ext>
            </a:extLst>
          </p:cNvPr>
          <p:cNvPicPr>
            <a:picLocks noChangeAspect="1"/>
          </p:cNvPicPr>
          <p:nvPr/>
        </p:nvPicPr>
        <p:blipFill>
          <a:blip r:embed="rId4"/>
          <a:stretch>
            <a:fillRect/>
          </a:stretch>
        </p:blipFill>
        <p:spPr>
          <a:xfrm>
            <a:off x="338269" y="142240"/>
            <a:ext cx="2328308" cy="1359356"/>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79"/>
        <p:cNvGrpSpPr/>
        <p:nvPr/>
      </p:nvGrpSpPr>
      <p:grpSpPr>
        <a:xfrm>
          <a:off x="0" y="0"/>
          <a:ext cx="0" cy="0"/>
          <a:chOff x="0" y="0"/>
          <a:chExt cx="0" cy="0"/>
        </a:xfrm>
      </p:grpSpPr>
      <p:sp>
        <p:nvSpPr>
          <p:cNvPr id="180" name="Google Shape;180;p23"/>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a:solidFill>
                  <a:srgbClr val="0C0C0C"/>
                </a:solidFill>
                <a:latin typeface="Calibri"/>
                <a:ea typeface="Calibri"/>
                <a:cs typeface="Calibri"/>
                <a:sym typeface="Calibri"/>
              </a:rPr>
              <a:t>  </a:t>
            </a:r>
            <a:r>
              <a:rPr lang="fr-FR" sz="3600" b="1">
                <a:solidFill>
                  <a:srgbClr val="2F5496"/>
                </a:solidFill>
                <a:latin typeface="Calibri"/>
                <a:ea typeface="Calibri"/>
                <a:cs typeface="Calibri"/>
                <a:sym typeface="Calibri"/>
              </a:rPr>
              <a:t> </a:t>
            </a:r>
            <a:endParaRPr sz="3000" b="1">
              <a:solidFill>
                <a:srgbClr val="EA8B00"/>
              </a:solidFill>
              <a:latin typeface="Calibri"/>
              <a:ea typeface="Calibri"/>
              <a:cs typeface="Calibri"/>
              <a:sym typeface="Calibri"/>
            </a:endParaRPr>
          </a:p>
        </p:txBody>
      </p:sp>
      <p:sp>
        <p:nvSpPr>
          <p:cNvPr id="182" name="Google Shape;182;p23"/>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lnSpc>
                <a:spcPct val="100000"/>
              </a:lnSpc>
              <a:spcBef>
                <a:spcPts val="0"/>
              </a:spcBef>
              <a:spcAft>
                <a:spcPts val="0"/>
              </a:spcAft>
              <a:buClr>
                <a:srgbClr val="F7B225"/>
              </a:buClr>
              <a:buSzPts val="1800"/>
              <a:buFont typeface="Calibri"/>
              <a:buNone/>
            </a:pPr>
            <a:r>
              <a:rPr lang="fr-FR" sz="1800" b="1" i="0" u="none" strike="noStrike" cap="none">
                <a:solidFill>
                  <a:srgbClr val="F7B225"/>
                </a:solidFill>
                <a:latin typeface="Calibri"/>
                <a:ea typeface="Calibri"/>
                <a:cs typeface="Calibri"/>
                <a:sym typeface="Calibri"/>
              </a:rPr>
              <a:t>Slide Prez 2</a:t>
            </a:r>
            <a:endParaRPr sz="2400" b="0" i="0" u="none" strike="noStrike" cap="none">
              <a:solidFill>
                <a:srgbClr val="F7B225"/>
              </a:solidFill>
              <a:latin typeface="Times New Roman"/>
              <a:ea typeface="Times New Roman"/>
              <a:cs typeface="Times New Roman"/>
              <a:sym typeface="Times New Roman"/>
            </a:endParaRPr>
          </a:p>
        </p:txBody>
      </p:sp>
      <p:sp>
        <p:nvSpPr>
          <p:cNvPr id="183" name="Google Shape;183;p23"/>
          <p:cNvSpPr/>
          <p:nvPr/>
        </p:nvSpPr>
        <p:spPr>
          <a:xfrm>
            <a:off x="3171030" y="915994"/>
            <a:ext cx="8198292" cy="376318"/>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0">
            <a:noAutofit/>
          </a:bodyPr>
          <a:lstStyle/>
          <a:p>
            <a:pPr marL="0" marR="0" lvl="0" indent="0" algn="l" rtl="0">
              <a:lnSpc>
                <a:spcPct val="100000"/>
              </a:lnSpc>
              <a:spcBef>
                <a:spcPts val="0"/>
              </a:spcBef>
              <a:spcAft>
                <a:spcPts val="0"/>
              </a:spcAft>
              <a:buClr>
                <a:srgbClr val="323F4F"/>
              </a:buClr>
              <a:buSzPts val="1800"/>
              <a:buFont typeface="Calibri"/>
              <a:buNone/>
            </a:pPr>
            <a:r>
              <a:rPr lang="fr-FR" sz="1800" b="1" i="0" u="none" strike="noStrike" cap="none" dirty="0">
                <a:solidFill>
                  <a:srgbClr val="323F4F"/>
                </a:solidFill>
                <a:latin typeface="Calibri"/>
                <a:ea typeface="Calibri"/>
                <a:cs typeface="Calibri"/>
                <a:sym typeface="Calibri"/>
              </a:rPr>
              <a:t>L’ÉQUIPE</a:t>
            </a:r>
            <a:endParaRPr sz="1800" b="0" i="0" u="none" strike="noStrike" cap="none" dirty="0">
              <a:solidFill>
                <a:srgbClr val="323F4F"/>
              </a:solidFill>
              <a:latin typeface="Calibri"/>
              <a:ea typeface="Calibri"/>
              <a:cs typeface="Calibri"/>
              <a:sym typeface="Calibri"/>
            </a:endParaRPr>
          </a:p>
        </p:txBody>
      </p:sp>
      <p:sp>
        <p:nvSpPr>
          <p:cNvPr id="184" name="Google Shape;184;p23"/>
          <p:cNvSpPr txBox="1"/>
          <p:nvPr/>
        </p:nvSpPr>
        <p:spPr>
          <a:xfrm>
            <a:off x="3171030" y="1718468"/>
            <a:ext cx="8219212" cy="2308284"/>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fr-FR" sz="1800" b="1" dirty="0">
                <a:solidFill>
                  <a:srgbClr val="323F4F"/>
                </a:solidFill>
                <a:latin typeface="Calibri"/>
                <a:ea typeface="Calibri"/>
                <a:cs typeface="Calibri"/>
                <a:sym typeface="Calibri"/>
              </a:rPr>
              <a:t>Il convient de parler de :</a:t>
            </a:r>
            <a:endParaRPr dirty="0"/>
          </a:p>
          <a:p>
            <a:pPr marL="0" marR="0" lvl="0" indent="0" algn="just" rtl="0">
              <a:spcBef>
                <a:spcPts val="0"/>
              </a:spcBef>
              <a:spcAft>
                <a:spcPts val="0"/>
              </a:spcAft>
              <a:buNone/>
            </a:pPr>
            <a:endParaRPr sz="1800" b="1" dirty="0">
              <a:solidFill>
                <a:srgbClr val="323F4F"/>
              </a:solidFill>
              <a:latin typeface="Calibri"/>
              <a:ea typeface="Calibri"/>
              <a:cs typeface="Calibri"/>
              <a:sym typeface="Calibri"/>
            </a:endParaRPr>
          </a:p>
          <a:p>
            <a:pPr marL="285750" marR="0" lvl="0" indent="-285750" algn="just" rtl="0">
              <a:spcBef>
                <a:spcPts val="0"/>
              </a:spcBef>
              <a:spcAft>
                <a:spcPts val="0"/>
              </a:spcAft>
              <a:buFont typeface="Wingdings" panose="05000000000000000000" pitchFamily="2" charset="2"/>
              <a:buChar char="v"/>
            </a:pPr>
            <a:r>
              <a:rPr lang="fr-FR" sz="1800" b="1" dirty="0">
                <a:solidFill>
                  <a:srgbClr val="323F4F"/>
                </a:solidFill>
                <a:latin typeface="Calibri"/>
                <a:ea typeface="Calibri"/>
                <a:cs typeface="Calibri"/>
                <a:sym typeface="Calibri"/>
              </a:rPr>
              <a:t>L’équipe fondatrice : Nom, rôle, résumé des parcours, compétences spécifiques, connaissance du marché/réseaux de distribution/grands comptes…</a:t>
            </a:r>
            <a:endParaRPr dirty="0"/>
          </a:p>
          <a:p>
            <a:pPr marR="0" lvl="0" algn="just" rtl="0">
              <a:spcBef>
                <a:spcPts val="0"/>
              </a:spcBef>
              <a:spcAft>
                <a:spcPts val="0"/>
              </a:spcAft>
            </a:pPr>
            <a:endParaRPr sz="1800" b="1" dirty="0">
              <a:solidFill>
                <a:srgbClr val="323F4F"/>
              </a:solidFill>
              <a:latin typeface="Calibri"/>
              <a:ea typeface="Calibri"/>
              <a:cs typeface="Calibri"/>
              <a:sym typeface="Calibri"/>
            </a:endParaRPr>
          </a:p>
          <a:p>
            <a:pPr marL="285750" marR="0" lvl="0" indent="-285750" algn="just" rtl="0">
              <a:spcBef>
                <a:spcPts val="0"/>
              </a:spcBef>
              <a:spcAft>
                <a:spcPts val="0"/>
              </a:spcAft>
              <a:buFont typeface="Wingdings" panose="05000000000000000000" pitchFamily="2" charset="2"/>
              <a:buChar char="v"/>
            </a:pPr>
            <a:r>
              <a:rPr lang="fr-FR" sz="1800" b="1" dirty="0">
                <a:solidFill>
                  <a:srgbClr val="323F4F"/>
                </a:solidFill>
                <a:latin typeface="Calibri"/>
                <a:ea typeface="Calibri"/>
                <a:cs typeface="Calibri"/>
                <a:sym typeface="Calibri"/>
              </a:rPr>
              <a:t>L’équipe élargie :  mentor, conseils et prestataires externes,</a:t>
            </a:r>
            <a:endParaRPr dirty="0"/>
          </a:p>
          <a:p>
            <a:pPr marR="0" lvl="0" algn="just" rtl="0">
              <a:spcBef>
                <a:spcPts val="0"/>
              </a:spcBef>
              <a:spcAft>
                <a:spcPts val="0"/>
              </a:spcAft>
            </a:pPr>
            <a:endParaRPr sz="1800" b="1" dirty="0">
              <a:solidFill>
                <a:srgbClr val="323F4F"/>
              </a:solidFill>
              <a:latin typeface="Calibri"/>
              <a:ea typeface="Calibri"/>
              <a:cs typeface="Calibri"/>
              <a:sym typeface="Calibri"/>
            </a:endParaRPr>
          </a:p>
          <a:p>
            <a:pPr marL="285750" marR="0" lvl="0" indent="-285750" algn="just" rtl="0">
              <a:spcBef>
                <a:spcPts val="0"/>
              </a:spcBef>
              <a:spcAft>
                <a:spcPts val="0"/>
              </a:spcAft>
              <a:buFont typeface="Wingdings" panose="05000000000000000000" pitchFamily="2" charset="2"/>
              <a:buChar char="v"/>
            </a:pPr>
            <a:r>
              <a:rPr lang="fr-FR" sz="1800" b="1" dirty="0">
                <a:solidFill>
                  <a:srgbClr val="323F4F"/>
                </a:solidFill>
                <a:latin typeface="Calibri"/>
                <a:ea typeface="Calibri"/>
                <a:cs typeface="Calibri"/>
                <a:sym typeface="Calibri"/>
              </a:rPr>
              <a:t>Les partenaires clés.</a:t>
            </a:r>
            <a:endParaRPr dirty="0"/>
          </a:p>
        </p:txBody>
      </p:sp>
      <p:sp>
        <p:nvSpPr>
          <p:cNvPr id="185" name="Google Shape;185;p23"/>
          <p:cNvSpPr/>
          <p:nvPr/>
        </p:nvSpPr>
        <p:spPr>
          <a:xfrm>
            <a:off x="5686767" y="5276585"/>
            <a:ext cx="5682555" cy="532835"/>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1">
            <a:noAutofit/>
          </a:bodyPr>
          <a:lstStyle/>
          <a:p>
            <a:pPr marL="0" marR="0" lvl="0" indent="0" algn="ctr" rtl="0">
              <a:spcBef>
                <a:spcPts val="0"/>
              </a:spcBef>
              <a:spcAft>
                <a:spcPts val="0"/>
              </a:spcAft>
              <a:buNone/>
            </a:pPr>
            <a:r>
              <a:rPr lang="fr-FR" sz="1400" b="1" dirty="0">
                <a:solidFill>
                  <a:srgbClr val="323F4F"/>
                </a:solidFill>
                <a:latin typeface="Calibri"/>
                <a:ea typeface="Calibri"/>
                <a:cs typeface="Calibri"/>
                <a:sym typeface="Calibri"/>
              </a:rPr>
              <a:t>Importance de démontrer ici la légitimité de l’équipe et sa complémentarité.</a:t>
            </a:r>
            <a:endParaRPr dirty="0"/>
          </a:p>
        </p:txBody>
      </p:sp>
      <p:sp>
        <p:nvSpPr>
          <p:cNvPr id="2" name="Rectangle 1">
            <a:extLst>
              <a:ext uri="{FF2B5EF4-FFF2-40B4-BE49-F238E27FC236}">
                <a16:creationId xmlns:a16="http://schemas.microsoft.com/office/drawing/2014/main" id="{F6182C0A-97C1-6B8A-A3B2-11C1AC5755CD}"/>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E143866D-7020-75FE-05BA-D9EC9F51831E}"/>
              </a:ext>
            </a:extLst>
          </p:cNvPr>
          <p:cNvPicPr>
            <a:picLocks noChangeAspect="1"/>
          </p:cNvPicPr>
          <p:nvPr/>
        </p:nvPicPr>
        <p:blipFill>
          <a:blip r:embed="rId4"/>
          <a:stretch>
            <a:fillRect/>
          </a:stretch>
        </p:blipFill>
        <p:spPr>
          <a:xfrm>
            <a:off x="338269" y="142240"/>
            <a:ext cx="2328308" cy="1359356"/>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9"/>
        <p:cNvGrpSpPr/>
        <p:nvPr/>
      </p:nvGrpSpPr>
      <p:grpSpPr>
        <a:xfrm>
          <a:off x="0" y="0"/>
          <a:ext cx="0" cy="0"/>
          <a:chOff x="0" y="0"/>
          <a:chExt cx="0" cy="0"/>
        </a:xfrm>
      </p:grpSpPr>
      <p:sp>
        <p:nvSpPr>
          <p:cNvPr id="191" name="Google Shape;191;p24"/>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lnSpc>
                <a:spcPct val="100000"/>
              </a:lnSpc>
              <a:spcBef>
                <a:spcPts val="0"/>
              </a:spcBef>
              <a:spcAft>
                <a:spcPts val="0"/>
              </a:spcAft>
              <a:buClr>
                <a:srgbClr val="F7B225"/>
              </a:buClr>
              <a:buSzPts val="1800"/>
              <a:buFont typeface="Calibri"/>
              <a:buNone/>
            </a:pPr>
            <a:r>
              <a:rPr lang="fr-FR" sz="1800" b="1" i="0" u="none" strike="noStrike" cap="none">
                <a:solidFill>
                  <a:srgbClr val="F7B225"/>
                </a:solidFill>
                <a:latin typeface="Calibri"/>
                <a:ea typeface="Calibri"/>
                <a:cs typeface="Calibri"/>
                <a:sym typeface="Calibri"/>
              </a:rPr>
              <a:t>Slide Prez 3</a:t>
            </a:r>
            <a:endParaRPr sz="2400" b="0" i="0" u="none" strike="noStrike" cap="none">
              <a:solidFill>
                <a:srgbClr val="F7B225"/>
              </a:solidFill>
              <a:latin typeface="Times New Roman"/>
              <a:ea typeface="Times New Roman"/>
              <a:cs typeface="Times New Roman"/>
              <a:sym typeface="Times New Roman"/>
            </a:endParaRPr>
          </a:p>
        </p:txBody>
      </p:sp>
      <p:sp>
        <p:nvSpPr>
          <p:cNvPr id="192" name="Google Shape;192;p24"/>
          <p:cNvSpPr/>
          <p:nvPr/>
        </p:nvSpPr>
        <p:spPr>
          <a:xfrm>
            <a:off x="7524926" y="3746054"/>
            <a:ext cx="4042726" cy="1847811"/>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1">
            <a:noAutofit/>
          </a:bodyPr>
          <a:lstStyle/>
          <a:p>
            <a:pPr marL="0" marR="0" lvl="0" indent="0" algn="just" rtl="0">
              <a:spcBef>
                <a:spcPts val="0"/>
              </a:spcBef>
              <a:spcAft>
                <a:spcPts val="0"/>
              </a:spcAft>
              <a:buNone/>
            </a:pPr>
            <a:r>
              <a:rPr lang="fr-FR" sz="1400" b="1" dirty="0">
                <a:solidFill>
                  <a:srgbClr val="323F4F"/>
                </a:solidFill>
                <a:latin typeface="Calibri"/>
                <a:ea typeface="Calibri"/>
                <a:cs typeface="Calibri"/>
                <a:sym typeface="Calibri"/>
              </a:rPr>
              <a:t>Une photo ou un schéma peuvent illustrer le projet innovant.</a:t>
            </a:r>
            <a:r>
              <a:rPr lang="fr-FR" dirty="0">
                <a:ea typeface="Calibri"/>
              </a:rPr>
              <a:t> </a:t>
            </a:r>
            <a:r>
              <a:rPr lang="fr-FR" sz="1400" b="1" dirty="0">
                <a:solidFill>
                  <a:srgbClr val="323F4F"/>
                </a:solidFill>
                <a:latin typeface="Calibri"/>
                <a:ea typeface="Calibri"/>
                <a:cs typeface="Calibri"/>
                <a:sym typeface="Calibri"/>
              </a:rPr>
              <a:t>Expliquez simplement quel est votre projet (concept), à qui il s’adresse (cibles), sur quel secteur d’activité il évolue.</a:t>
            </a:r>
            <a:endParaRPr sz="1400" b="1" dirty="0">
              <a:solidFill>
                <a:srgbClr val="323F4F"/>
              </a:solidFill>
              <a:latin typeface="Calibri"/>
              <a:ea typeface="Calibri"/>
              <a:cs typeface="Calibri"/>
              <a:sym typeface="Calibri"/>
            </a:endParaRPr>
          </a:p>
          <a:p>
            <a:pPr marL="0" marR="0" lvl="0" indent="0" algn="just" rtl="0">
              <a:lnSpc>
                <a:spcPct val="100000"/>
              </a:lnSpc>
              <a:spcBef>
                <a:spcPts val="0"/>
              </a:spcBef>
              <a:spcAft>
                <a:spcPts val="0"/>
              </a:spcAft>
              <a:buClr>
                <a:srgbClr val="333399"/>
              </a:buClr>
              <a:buSzPts val="1400"/>
              <a:buFont typeface="Noto Sans Symbols"/>
              <a:buNone/>
            </a:pPr>
            <a:br>
              <a:rPr lang="fr-FR" sz="1400" b="1" i="0" u="none" strike="noStrike" cap="none" dirty="0">
                <a:solidFill>
                  <a:srgbClr val="323F4F"/>
                </a:solidFill>
                <a:latin typeface="Calibri"/>
                <a:ea typeface="Calibri"/>
                <a:cs typeface="Calibri"/>
                <a:sym typeface="Calibri"/>
              </a:rPr>
            </a:br>
            <a:r>
              <a:rPr lang="fr-FR" sz="1400" b="1" i="0" u="none" strike="noStrike" cap="none" dirty="0">
                <a:solidFill>
                  <a:srgbClr val="323F4F"/>
                </a:solidFill>
                <a:latin typeface="Calibri"/>
                <a:ea typeface="Calibri"/>
                <a:cs typeface="Calibri"/>
                <a:sym typeface="Calibri"/>
              </a:rPr>
              <a:t>Si le métier/secteur d’activité est spécifique, il conviendra d’expliquer le secteur d’activité/ contexte dans lequel évolue votre projet.</a:t>
            </a:r>
            <a:endParaRPr sz="1400" b="1" dirty="0">
              <a:solidFill>
                <a:srgbClr val="323F4F"/>
              </a:solidFill>
              <a:latin typeface="Calibri"/>
              <a:ea typeface="Calibri"/>
              <a:cs typeface="Calibri"/>
              <a:sym typeface="Calibri"/>
            </a:endParaRPr>
          </a:p>
        </p:txBody>
      </p:sp>
      <p:sp>
        <p:nvSpPr>
          <p:cNvPr id="193" name="Google Shape;193;p24"/>
          <p:cNvSpPr/>
          <p:nvPr/>
        </p:nvSpPr>
        <p:spPr>
          <a:xfrm>
            <a:off x="3013066" y="1100091"/>
            <a:ext cx="8556030" cy="376318"/>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0">
            <a:noAutofit/>
          </a:bodyPr>
          <a:lstStyle/>
          <a:p>
            <a:pPr marL="0" marR="0" lvl="0" indent="0" algn="l" rtl="0">
              <a:lnSpc>
                <a:spcPct val="100000"/>
              </a:lnSpc>
              <a:spcBef>
                <a:spcPts val="0"/>
              </a:spcBef>
              <a:spcAft>
                <a:spcPts val="0"/>
              </a:spcAft>
              <a:buClr>
                <a:schemeClr val="dk2"/>
              </a:buClr>
              <a:buSzPts val="1800"/>
              <a:buFont typeface="Calibri"/>
              <a:buNone/>
            </a:pPr>
            <a:r>
              <a:rPr lang="fr-FR" sz="1800" b="1" i="0" u="none" strike="noStrike" cap="none" dirty="0">
                <a:solidFill>
                  <a:srgbClr val="323F4F"/>
                </a:solidFill>
                <a:latin typeface="Calibri"/>
                <a:ea typeface="Calibri"/>
                <a:cs typeface="Calibri"/>
                <a:sym typeface="Calibri"/>
              </a:rPr>
              <a:t>LE PROJET INNOVANT (SYNTHÈSE)</a:t>
            </a:r>
            <a:endParaRPr sz="1800" b="0" i="0" u="none" strike="noStrike" cap="none" dirty="0">
              <a:solidFill>
                <a:srgbClr val="323F4F"/>
              </a:solidFill>
              <a:latin typeface="Calibri"/>
              <a:ea typeface="Calibri"/>
              <a:cs typeface="Calibri"/>
              <a:sym typeface="Calibri"/>
            </a:endParaRPr>
          </a:p>
        </p:txBody>
      </p:sp>
      <p:sp>
        <p:nvSpPr>
          <p:cNvPr id="194" name="Google Shape;194;p24"/>
          <p:cNvSpPr txBox="1"/>
          <p:nvPr/>
        </p:nvSpPr>
        <p:spPr>
          <a:xfrm>
            <a:off x="3011621" y="2194363"/>
            <a:ext cx="8556030" cy="923289"/>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Décrivez de façon synthétique, attractive et avec des termes simples, votre projet.</a:t>
            </a:r>
            <a:endParaRPr dirty="0"/>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 </a:t>
            </a:r>
            <a:endParaRPr dirty="0"/>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Précisez vos cibles de clientèle, le secteur d’activité.</a:t>
            </a:r>
            <a:endParaRPr dirty="0"/>
          </a:p>
        </p:txBody>
      </p:sp>
      <p:sp>
        <p:nvSpPr>
          <p:cNvPr id="2" name="Rectangle 1">
            <a:extLst>
              <a:ext uri="{FF2B5EF4-FFF2-40B4-BE49-F238E27FC236}">
                <a16:creationId xmlns:a16="http://schemas.microsoft.com/office/drawing/2014/main" id="{987ED49E-1C79-B5ED-69D9-55688E87B416}"/>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E531C103-8DB5-31C9-58A5-75BF2553A8CC}"/>
              </a:ext>
            </a:extLst>
          </p:cNvPr>
          <p:cNvPicPr>
            <a:picLocks noChangeAspect="1"/>
          </p:cNvPicPr>
          <p:nvPr/>
        </p:nvPicPr>
        <p:blipFill>
          <a:blip r:embed="rId4"/>
          <a:stretch>
            <a:fillRect/>
          </a:stretch>
        </p:blipFill>
        <p:spPr>
          <a:xfrm>
            <a:off x="338269" y="142240"/>
            <a:ext cx="2328308" cy="1359356"/>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98"/>
        <p:cNvGrpSpPr/>
        <p:nvPr/>
      </p:nvGrpSpPr>
      <p:grpSpPr>
        <a:xfrm>
          <a:off x="0" y="0"/>
          <a:ext cx="0" cy="0"/>
          <a:chOff x="0" y="0"/>
          <a:chExt cx="0" cy="0"/>
        </a:xfrm>
      </p:grpSpPr>
      <p:sp>
        <p:nvSpPr>
          <p:cNvPr id="199" name="Google Shape;199;p25"/>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a:solidFill>
                  <a:srgbClr val="0C0C0C"/>
                </a:solidFill>
                <a:latin typeface="Calibri"/>
                <a:ea typeface="Calibri"/>
                <a:cs typeface="Calibri"/>
                <a:sym typeface="Calibri"/>
              </a:rPr>
              <a:t>  </a:t>
            </a:r>
            <a:r>
              <a:rPr lang="fr-FR" sz="3600" b="1">
                <a:solidFill>
                  <a:srgbClr val="2F5496"/>
                </a:solidFill>
                <a:latin typeface="Calibri"/>
                <a:ea typeface="Calibri"/>
                <a:cs typeface="Calibri"/>
                <a:sym typeface="Calibri"/>
              </a:rPr>
              <a:t> </a:t>
            </a:r>
            <a:endParaRPr sz="3000" b="1">
              <a:solidFill>
                <a:srgbClr val="EA8B00"/>
              </a:solidFill>
              <a:latin typeface="Calibri"/>
              <a:ea typeface="Calibri"/>
              <a:cs typeface="Calibri"/>
              <a:sym typeface="Calibri"/>
            </a:endParaRPr>
          </a:p>
        </p:txBody>
      </p:sp>
      <p:sp>
        <p:nvSpPr>
          <p:cNvPr id="201" name="Google Shape;201;p25"/>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lnSpc>
                <a:spcPct val="100000"/>
              </a:lnSpc>
              <a:spcBef>
                <a:spcPts val="0"/>
              </a:spcBef>
              <a:spcAft>
                <a:spcPts val="0"/>
              </a:spcAft>
              <a:buClr>
                <a:srgbClr val="F7B225"/>
              </a:buClr>
              <a:buSzPts val="1800"/>
              <a:buFont typeface="Calibri"/>
              <a:buNone/>
            </a:pPr>
            <a:r>
              <a:rPr lang="fr-FR" sz="1800" b="1" i="0" u="none" strike="noStrike" cap="none">
                <a:solidFill>
                  <a:srgbClr val="F7B225"/>
                </a:solidFill>
                <a:latin typeface="Calibri"/>
                <a:ea typeface="Calibri"/>
                <a:cs typeface="Calibri"/>
                <a:sym typeface="Calibri"/>
              </a:rPr>
              <a:t>Slide Prez 4</a:t>
            </a:r>
            <a:endParaRPr sz="2400" b="0" i="0" u="none" strike="noStrike" cap="none">
              <a:solidFill>
                <a:srgbClr val="F7B225"/>
              </a:solidFill>
              <a:latin typeface="Times New Roman"/>
              <a:ea typeface="Times New Roman"/>
              <a:cs typeface="Times New Roman"/>
              <a:sym typeface="Times New Roman"/>
            </a:endParaRPr>
          </a:p>
        </p:txBody>
      </p:sp>
      <p:sp>
        <p:nvSpPr>
          <p:cNvPr id="202" name="Google Shape;202;p25"/>
          <p:cNvSpPr/>
          <p:nvPr/>
        </p:nvSpPr>
        <p:spPr>
          <a:xfrm>
            <a:off x="3153643" y="729271"/>
            <a:ext cx="8485797" cy="376318"/>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0">
            <a:noAutofit/>
          </a:bodyPr>
          <a:lstStyle/>
          <a:p>
            <a:pPr marL="0" marR="0" lvl="0" indent="0" algn="l" rtl="0">
              <a:lnSpc>
                <a:spcPct val="100000"/>
              </a:lnSpc>
              <a:spcBef>
                <a:spcPts val="0"/>
              </a:spcBef>
              <a:spcAft>
                <a:spcPts val="0"/>
              </a:spcAft>
              <a:buClr>
                <a:schemeClr val="dk2"/>
              </a:buClr>
              <a:buSzPts val="1800"/>
              <a:buFont typeface="Calibri"/>
              <a:buNone/>
            </a:pPr>
            <a:r>
              <a:rPr lang="fr-FR" sz="1800" b="1" i="0" u="none" strike="noStrike" cap="none" dirty="0">
                <a:solidFill>
                  <a:srgbClr val="323F4F"/>
                </a:solidFill>
                <a:latin typeface="Calibri"/>
                <a:ea typeface="Calibri"/>
                <a:cs typeface="Calibri"/>
                <a:sym typeface="Calibri"/>
              </a:rPr>
              <a:t>L’OPPORTUNITÉ D’ENTREPRENDRE/ LA PROBLÉMATIQUE MARCHÉ</a:t>
            </a:r>
            <a:endParaRPr sz="1800" b="0" i="0" u="none" strike="noStrike" cap="none" dirty="0">
              <a:solidFill>
                <a:srgbClr val="323F4F"/>
              </a:solidFill>
              <a:latin typeface="Calibri"/>
              <a:ea typeface="Calibri"/>
              <a:cs typeface="Calibri"/>
              <a:sym typeface="Calibri"/>
            </a:endParaRPr>
          </a:p>
        </p:txBody>
      </p:sp>
      <p:sp>
        <p:nvSpPr>
          <p:cNvPr id="203" name="Google Shape;203;p25"/>
          <p:cNvSpPr txBox="1"/>
          <p:nvPr/>
        </p:nvSpPr>
        <p:spPr>
          <a:xfrm>
            <a:off x="3153643" y="1725301"/>
            <a:ext cx="8482453" cy="1754286"/>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Exprimez l’opportunité d’entreprendre : besoins non ou mal couverts, de nouveaux besoins, une nouvelle législation…</a:t>
            </a:r>
            <a:endParaRPr dirty="0"/>
          </a:p>
          <a:p>
            <a:pPr marL="0" marR="0" lvl="0" indent="0" algn="just" rtl="0">
              <a:spcBef>
                <a:spcPts val="0"/>
              </a:spcBef>
              <a:spcAft>
                <a:spcPts val="0"/>
              </a:spcAft>
              <a:buNone/>
            </a:pP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Expliquez le problème à résoudre : des verrous techno, juridiques, humains…</a:t>
            </a:r>
            <a:endParaRPr dirty="0"/>
          </a:p>
          <a:p>
            <a:pPr marL="0" marR="0" lvl="0" indent="0" algn="just" rtl="0">
              <a:spcBef>
                <a:spcPts val="0"/>
              </a:spcBef>
              <a:spcAft>
                <a:spcPts val="0"/>
              </a:spcAft>
              <a:buNone/>
            </a:pP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Exposez la solution apportée par rapport à l’existant.</a:t>
            </a:r>
            <a:endParaRPr dirty="0"/>
          </a:p>
        </p:txBody>
      </p:sp>
      <p:sp>
        <p:nvSpPr>
          <p:cNvPr id="204" name="Google Shape;204;p25"/>
          <p:cNvSpPr txBox="1"/>
          <p:nvPr/>
        </p:nvSpPr>
        <p:spPr>
          <a:xfrm>
            <a:off x="5878811" y="4094694"/>
            <a:ext cx="5757285" cy="2248900"/>
          </a:xfrm>
          <a:prstGeom prst="rect">
            <a:avLst/>
          </a:prstGeom>
          <a:solidFill>
            <a:srgbClr val="F7B225"/>
          </a:solidFill>
          <a:ln>
            <a:noFill/>
          </a:ln>
        </p:spPr>
        <p:txBody>
          <a:bodyPr spcFirstLastPara="1" wrap="square" lIns="90000" tIns="46775" rIns="90000" bIns="46775" anchor="t" anchorCtr="1">
            <a:spAutoFit/>
          </a:bodyPr>
          <a:lstStyle/>
          <a:p>
            <a:pPr marL="0" marR="0" lvl="0" indent="0" algn="just" rtl="0">
              <a:spcBef>
                <a:spcPts val="0"/>
              </a:spcBef>
              <a:spcAft>
                <a:spcPts val="0"/>
              </a:spcAft>
              <a:buClr>
                <a:srgbClr val="323F4F"/>
              </a:buClr>
              <a:buSzPts val="1400"/>
              <a:buFont typeface="Calibri"/>
              <a:buNone/>
            </a:pPr>
            <a:r>
              <a:rPr lang="fr-FR" sz="1400" b="1" dirty="0">
                <a:solidFill>
                  <a:srgbClr val="323F4F"/>
                </a:solidFill>
                <a:latin typeface="Calibri"/>
                <a:ea typeface="Calibri"/>
                <a:cs typeface="Calibri"/>
                <a:sym typeface="Calibri"/>
              </a:rPr>
              <a:t>Cette slide doit être très percutante et brève.</a:t>
            </a:r>
            <a:endParaRPr dirty="0"/>
          </a:p>
          <a:p>
            <a:pPr marL="0" marR="0" lvl="0" indent="0" algn="just" rtl="0">
              <a:spcBef>
                <a:spcPts val="0"/>
              </a:spcBef>
              <a:spcAft>
                <a:spcPts val="0"/>
              </a:spcAft>
              <a:buClr>
                <a:srgbClr val="323F4F"/>
              </a:buClr>
              <a:buSzPts val="1400"/>
              <a:buFont typeface="Calibri"/>
              <a:buNone/>
            </a:pPr>
            <a:r>
              <a:rPr lang="fr-FR" b="1" dirty="0">
                <a:solidFill>
                  <a:srgbClr val="323F4F"/>
                </a:solidFill>
                <a:latin typeface="Calibri"/>
                <a:ea typeface="Calibri"/>
                <a:cs typeface="Calibri"/>
                <a:sym typeface="Calibri"/>
              </a:rPr>
              <a:t>I</a:t>
            </a:r>
            <a:r>
              <a:rPr lang="fr-FR" sz="1400" b="1" dirty="0">
                <a:solidFill>
                  <a:srgbClr val="323F4F"/>
                </a:solidFill>
                <a:latin typeface="Calibri"/>
                <a:ea typeface="Calibri"/>
                <a:cs typeface="Calibri"/>
                <a:sym typeface="Calibri"/>
              </a:rPr>
              <a:t>nutile de décrire votre produit et votre avantage concurrentiel en long et en large (cela viendra plus tard) mais de démontrer qu’un problème important n’a pas de solution satisfaisante actuellement ou est incomplète.</a:t>
            </a:r>
            <a:br>
              <a:rPr lang="fr-FR" sz="1400" b="1" dirty="0">
                <a:solidFill>
                  <a:srgbClr val="323F4F"/>
                </a:solidFill>
                <a:latin typeface="Calibri"/>
                <a:ea typeface="Calibri"/>
                <a:cs typeface="Calibri"/>
                <a:sym typeface="Calibri"/>
              </a:rPr>
            </a:br>
            <a:endParaRPr dirty="0"/>
          </a:p>
          <a:p>
            <a:pPr marL="0" marR="0" lvl="0" indent="0" algn="just" rtl="0">
              <a:spcBef>
                <a:spcPts val="0"/>
              </a:spcBef>
              <a:spcAft>
                <a:spcPts val="0"/>
              </a:spcAft>
              <a:buClr>
                <a:srgbClr val="323F4F"/>
              </a:buClr>
              <a:buSzPts val="1400"/>
              <a:buFont typeface="Calibri"/>
              <a:buNone/>
            </a:pPr>
            <a:r>
              <a:rPr lang="fr-FR" sz="1400" b="1" dirty="0">
                <a:solidFill>
                  <a:srgbClr val="323F4F"/>
                </a:solidFill>
                <a:latin typeface="Calibri"/>
                <a:ea typeface="Calibri"/>
                <a:cs typeface="Calibri"/>
                <a:sym typeface="Calibri"/>
              </a:rPr>
              <a:t>Exposez juste l’essence du projet / expliquez l’opportunité d’entreprendre :</a:t>
            </a:r>
            <a:endParaRPr sz="1400" b="1" dirty="0">
              <a:solidFill>
                <a:srgbClr val="323F4F"/>
              </a:solidFill>
              <a:latin typeface="Calibri"/>
              <a:ea typeface="Calibri"/>
              <a:cs typeface="Calibri"/>
              <a:sym typeface="Calibri"/>
            </a:endParaRPr>
          </a:p>
          <a:p>
            <a:pPr marL="0" marR="0" lvl="0" indent="-88900" algn="just" rtl="0">
              <a:spcBef>
                <a:spcPts val="0"/>
              </a:spcBef>
              <a:spcAft>
                <a:spcPts val="0"/>
              </a:spcAft>
              <a:buClr>
                <a:srgbClr val="323F4F"/>
              </a:buClr>
              <a:buSzPts val="1400"/>
              <a:buFont typeface="Calibri"/>
              <a:buChar char="-"/>
            </a:pPr>
            <a:r>
              <a:rPr lang="fr-FR" sz="1400" b="1" dirty="0">
                <a:solidFill>
                  <a:srgbClr val="323F4F"/>
                </a:solidFill>
                <a:latin typeface="Calibri"/>
                <a:ea typeface="Calibri"/>
                <a:cs typeface="Calibri"/>
                <a:sym typeface="Calibri"/>
              </a:rPr>
              <a:t>Une nouvelle législation créant un nouveau challenge (environnement),</a:t>
            </a:r>
            <a:endParaRPr dirty="0"/>
          </a:p>
          <a:p>
            <a:pPr marL="0" marR="0" lvl="0" indent="-88900" algn="just" rtl="0">
              <a:spcBef>
                <a:spcPts val="0"/>
              </a:spcBef>
              <a:spcAft>
                <a:spcPts val="0"/>
              </a:spcAft>
              <a:buClr>
                <a:srgbClr val="323F4F"/>
              </a:buClr>
              <a:buSzPts val="1400"/>
              <a:buFont typeface="Calibri"/>
              <a:buChar char="-"/>
            </a:pPr>
            <a:r>
              <a:rPr lang="fr-FR" sz="1400" b="1" dirty="0">
                <a:solidFill>
                  <a:srgbClr val="323F4F"/>
                </a:solidFill>
                <a:latin typeface="Calibri"/>
                <a:ea typeface="Calibri"/>
                <a:cs typeface="Calibri"/>
                <a:sym typeface="Calibri"/>
              </a:rPr>
              <a:t>Une nouvelle techno permettant de répondre à un besoin mal couvert/de contourner certains obstacles,</a:t>
            </a:r>
            <a:endParaRPr sz="1400" b="1" dirty="0">
              <a:solidFill>
                <a:srgbClr val="323F4F"/>
              </a:solidFill>
              <a:latin typeface="Calibri"/>
              <a:ea typeface="Calibri"/>
              <a:cs typeface="Calibri"/>
              <a:sym typeface="Calibri"/>
            </a:endParaRPr>
          </a:p>
          <a:p>
            <a:pPr marL="0" marR="0" lvl="0" indent="-88900" algn="just" rtl="0">
              <a:spcBef>
                <a:spcPts val="0"/>
              </a:spcBef>
              <a:spcAft>
                <a:spcPts val="0"/>
              </a:spcAft>
              <a:buClr>
                <a:srgbClr val="323F4F"/>
              </a:buClr>
              <a:buSzPts val="1400"/>
              <a:buFont typeface="Calibri"/>
              <a:buChar char="-"/>
            </a:pPr>
            <a:r>
              <a:rPr lang="fr-FR" sz="1400" b="1" dirty="0">
                <a:solidFill>
                  <a:srgbClr val="323F4F"/>
                </a:solidFill>
                <a:latin typeface="Calibri"/>
                <a:ea typeface="Calibri"/>
                <a:cs typeface="Calibri"/>
                <a:sym typeface="Calibri"/>
              </a:rPr>
              <a:t>Les solutions actuelles ont des limites importantes...</a:t>
            </a:r>
            <a:endParaRPr dirty="0"/>
          </a:p>
        </p:txBody>
      </p:sp>
      <p:sp>
        <p:nvSpPr>
          <p:cNvPr id="2" name="Rectangle 1">
            <a:extLst>
              <a:ext uri="{FF2B5EF4-FFF2-40B4-BE49-F238E27FC236}">
                <a16:creationId xmlns:a16="http://schemas.microsoft.com/office/drawing/2014/main" id="{C02AF3F2-9ABE-9BC1-0533-C1D3AE7260F4}"/>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251C0B45-4E8D-DB4F-7CAD-1581BD64CE71}"/>
              </a:ext>
            </a:extLst>
          </p:cNvPr>
          <p:cNvPicPr>
            <a:picLocks noChangeAspect="1"/>
          </p:cNvPicPr>
          <p:nvPr/>
        </p:nvPicPr>
        <p:blipFill>
          <a:blip r:embed="rId4"/>
          <a:stretch>
            <a:fillRect/>
          </a:stretch>
        </p:blipFill>
        <p:spPr>
          <a:xfrm>
            <a:off x="338269" y="142240"/>
            <a:ext cx="2328308" cy="1359356"/>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08"/>
        <p:cNvGrpSpPr/>
        <p:nvPr/>
      </p:nvGrpSpPr>
      <p:grpSpPr>
        <a:xfrm>
          <a:off x="0" y="0"/>
          <a:ext cx="0" cy="0"/>
          <a:chOff x="0" y="0"/>
          <a:chExt cx="0" cy="0"/>
        </a:xfrm>
      </p:grpSpPr>
      <p:sp>
        <p:nvSpPr>
          <p:cNvPr id="209" name="Google Shape;209;p26"/>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a:solidFill>
                  <a:srgbClr val="0C0C0C"/>
                </a:solidFill>
                <a:latin typeface="Calibri"/>
                <a:ea typeface="Calibri"/>
                <a:cs typeface="Calibri"/>
                <a:sym typeface="Calibri"/>
              </a:rPr>
              <a:t>  </a:t>
            </a:r>
            <a:r>
              <a:rPr lang="fr-FR" sz="3600" b="1">
                <a:solidFill>
                  <a:srgbClr val="2F5496"/>
                </a:solidFill>
                <a:latin typeface="Calibri"/>
                <a:ea typeface="Calibri"/>
                <a:cs typeface="Calibri"/>
                <a:sym typeface="Calibri"/>
              </a:rPr>
              <a:t> </a:t>
            </a:r>
            <a:endParaRPr sz="3000" b="1">
              <a:solidFill>
                <a:srgbClr val="EA8B00"/>
              </a:solidFill>
              <a:latin typeface="Calibri"/>
              <a:ea typeface="Calibri"/>
              <a:cs typeface="Calibri"/>
              <a:sym typeface="Calibri"/>
            </a:endParaRPr>
          </a:p>
        </p:txBody>
      </p:sp>
      <p:sp>
        <p:nvSpPr>
          <p:cNvPr id="211" name="Google Shape;211;p26"/>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lnSpc>
                <a:spcPct val="100000"/>
              </a:lnSpc>
              <a:spcBef>
                <a:spcPts val="0"/>
              </a:spcBef>
              <a:spcAft>
                <a:spcPts val="0"/>
              </a:spcAft>
              <a:buClr>
                <a:srgbClr val="F7B225"/>
              </a:buClr>
              <a:buSzPts val="1800"/>
              <a:buFont typeface="Calibri"/>
              <a:buNone/>
            </a:pPr>
            <a:r>
              <a:rPr lang="fr-FR" sz="1800" b="1" i="0" u="none" strike="noStrike" cap="none">
                <a:solidFill>
                  <a:srgbClr val="F7B225"/>
                </a:solidFill>
                <a:latin typeface="Calibri"/>
                <a:ea typeface="Calibri"/>
                <a:cs typeface="Calibri"/>
                <a:sym typeface="Calibri"/>
              </a:rPr>
              <a:t>Slide Prez 5</a:t>
            </a:r>
            <a:endParaRPr sz="2400" b="0" i="0" u="none" strike="noStrike" cap="none">
              <a:solidFill>
                <a:srgbClr val="F7B225"/>
              </a:solidFill>
              <a:latin typeface="Times New Roman"/>
              <a:ea typeface="Times New Roman"/>
              <a:cs typeface="Times New Roman"/>
              <a:sym typeface="Times New Roman"/>
            </a:endParaRPr>
          </a:p>
        </p:txBody>
      </p:sp>
      <p:sp>
        <p:nvSpPr>
          <p:cNvPr id="212" name="Google Shape;212;p26"/>
          <p:cNvSpPr/>
          <p:nvPr/>
        </p:nvSpPr>
        <p:spPr>
          <a:xfrm>
            <a:off x="3282646" y="939205"/>
            <a:ext cx="8449690" cy="376318"/>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0">
            <a:noAutofit/>
          </a:bodyPr>
          <a:lstStyle/>
          <a:p>
            <a:pPr marL="0" marR="0" lvl="0" indent="0" algn="l" rtl="0">
              <a:lnSpc>
                <a:spcPct val="100000"/>
              </a:lnSpc>
              <a:spcBef>
                <a:spcPts val="0"/>
              </a:spcBef>
              <a:spcAft>
                <a:spcPts val="0"/>
              </a:spcAft>
              <a:buClr>
                <a:schemeClr val="dk2"/>
              </a:buClr>
              <a:buSzPts val="1800"/>
              <a:buFont typeface="Calibri"/>
              <a:buNone/>
            </a:pPr>
            <a:r>
              <a:rPr lang="fr-FR" sz="1800" b="1" i="0" u="none" strike="noStrike" cap="none" dirty="0">
                <a:solidFill>
                  <a:srgbClr val="323F4F"/>
                </a:solidFill>
                <a:latin typeface="Calibri"/>
                <a:ea typeface="Calibri"/>
                <a:cs typeface="Calibri"/>
                <a:sym typeface="Calibri"/>
              </a:rPr>
              <a:t>L’INNOVATION DANS VOTRE PROJET</a:t>
            </a:r>
            <a:endParaRPr sz="1800" b="0" i="0" u="none" strike="noStrike" cap="none" dirty="0">
              <a:solidFill>
                <a:srgbClr val="323F4F"/>
              </a:solidFill>
              <a:latin typeface="Calibri"/>
              <a:ea typeface="Calibri"/>
              <a:cs typeface="Calibri"/>
              <a:sym typeface="Calibri"/>
            </a:endParaRPr>
          </a:p>
        </p:txBody>
      </p:sp>
      <p:sp>
        <p:nvSpPr>
          <p:cNvPr id="213" name="Google Shape;213;p26"/>
          <p:cNvSpPr txBox="1"/>
          <p:nvPr/>
        </p:nvSpPr>
        <p:spPr>
          <a:xfrm>
            <a:off x="3282646" y="1895542"/>
            <a:ext cx="8449690" cy="1200288"/>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Mettez en évidence l’innovation dans votre concept.</a:t>
            </a: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Expliquez les barrières à l’entrée et les démarches entreprises en matière de Protection Intellectuelle.</a:t>
            </a:r>
            <a:endParaRPr dirty="0"/>
          </a:p>
        </p:txBody>
      </p:sp>
      <p:sp>
        <p:nvSpPr>
          <p:cNvPr id="214" name="Google Shape;214;p26"/>
          <p:cNvSpPr txBox="1"/>
          <p:nvPr/>
        </p:nvSpPr>
        <p:spPr>
          <a:xfrm>
            <a:off x="7213600" y="3816002"/>
            <a:ext cx="4518736" cy="2033456"/>
          </a:xfrm>
          <a:prstGeom prst="rect">
            <a:avLst/>
          </a:prstGeom>
          <a:solidFill>
            <a:srgbClr val="F7B225"/>
          </a:solidFill>
          <a:ln>
            <a:noFill/>
          </a:ln>
        </p:spPr>
        <p:txBody>
          <a:bodyPr spcFirstLastPara="1" wrap="square" lIns="90000" tIns="46775" rIns="90000" bIns="46775" anchor="t" anchorCtr="1">
            <a:spAutoFit/>
          </a:bodyPr>
          <a:lstStyle/>
          <a:p>
            <a:pPr marL="0" marR="0" lvl="0" indent="0" algn="just" rtl="0">
              <a:spcBef>
                <a:spcPts val="0"/>
              </a:spcBef>
              <a:spcAft>
                <a:spcPts val="0"/>
              </a:spcAft>
              <a:buClr>
                <a:srgbClr val="323F4F"/>
              </a:buClr>
              <a:buSzPts val="1400"/>
              <a:buFont typeface="Calibri"/>
              <a:buNone/>
            </a:pPr>
            <a:r>
              <a:rPr lang="fr-FR" sz="1400" b="1" dirty="0">
                <a:solidFill>
                  <a:srgbClr val="323F4F"/>
                </a:solidFill>
                <a:latin typeface="Calibri"/>
                <a:ea typeface="Calibri"/>
                <a:cs typeface="Calibri"/>
                <a:sym typeface="Calibri"/>
              </a:rPr>
              <a:t>Vous devez démontrer en quoi votre projet/solution/offre est innovante d’un point de vue marché (différenciation dans la satisfaction des besoins) et produits (innovation technologie, procédé, distribution..).</a:t>
            </a:r>
            <a:br>
              <a:rPr lang="fr-FR" sz="1400" b="1" dirty="0">
                <a:solidFill>
                  <a:srgbClr val="323F4F"/>
                </a:solidFill>
                <a:latin typeface="Calibri"/>
                <a:ea typeface="Calibri"/>
                <a:cs typeface="Calibri"/>
                <a:sym typeface="Calibri"/>
              </a:rPr>
            </a:br>
            <a:endParaRPr dirty="0"/>
          </a:p>
          <a:p>
            <a:pPr marL="0" marR="0" lvl="0" indent="0" algn="just" rtl="0">
              <a:spcBef>
                <a:spcPts val="0"/>
              </a:spcBef>
              <a:spcAft>
                <a:spcPts val="0"/>
              </a:spcAft>
              <a:buClr>
                <a:srgbClr val="323F4F"/>
              </a:buClr>
              <a:buSzPts val="1400"/>
              <a:buFont typeface="Calibri"/>
              <a:buNone/>
            </a:pPr>
            <a:r>
              <a:rPr lang="fr-FR" sz="1400" b="1" dirty="0">
                <a:solidFill>
                  <a:srgbClr val="323F4F"/>
                </a:solidFill>
                <a:latin typeface="Calibri"/>
                <a:ea typeface="Calibri"/>
                <a:cs typeface="Calibri"/>
                <a:sym typeface="Calibri"/>
              </a:rPr>
              <a:t>Précisez les éléments de protection de votre innovation : barrières à l’entrée techno ou non (distribution, temps d’apprentissage, savoir-faire, exclusivités…) et votre situation par rapport à la P.I (brevet, enveloppe Soleau...).</a:t>
            </a:r>
            <a:endParaRPr dirty="0"/>
          </a:p>
        </p:txBody>
      </p:sp>
      <p:sp>
        <p:nvSpPr>
          <p:cNvPr id="2" name="Rectangle 1">
            <a:extLst>
              <a:ext uri="{FF2B5EF4-FFF2-40B4-BE49-F238E27FC236}">
                <a16:creationId xmlns:a16="http://schemas.microsoft.com/office/drawing/2014/main" id="{04E19A83-25C8-E8F9-E3AE-382300DB6D37}"/>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AF1B6538-67B8-8FEC-960F-2688D22AC32C}"/>
              </a:ext>
            </a:extLst>
          </p:cNvPr>
          <p:cNvPicPr>
            <a:picLocks noChangeAspect="1"/>
          </p:cNvPicPr>
          <p:nvPr/>
        </p:nvPicPr>
        <p:blipFill>
          <a:blip r:embed="rId4"/>
          <a:stretch>
            <a:fillRect/>
          </a:stretch>
        </p:blipFill>
        <p:spPr>
          <a:xfrm>
            <a:off x="338269" y="142240"/>
            <a:ext cx="2328308" cy="1359356"/>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18"/>
        <p:cNvGrpSpPr/>
        <p:nvPr/>
      </p:nvGrpSpPr>
      <p:grpSpPr>
        <a:xfrm>
          <a:off x="0" y="0"/>
          <a:ext cx="0" cy="0"/>
          <a:chOff x="0" y="0"/>
          <a:chExt cx="0" cy="0"/>
        </a:xfrm>
      </p:grpSpPr>
      <p:sp>
        <p:nvSpPr>
          <p:cNvPr id="219" name="Google Shape;219;p27"/>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a:solidFill>
                  <a:srgbClr val="0C0C0C"/>
                </a:solidFill>
                <a:latin typeface="Calibri"/>
                <a:ea typeface="Calibri"/>
                <a:cs typeface="Calibri"/>
                <a:sym typeface="Calibri"/>
              </a:rPr>
              <a:t>  </a:t>
            </a:r>
            <a:r>
              <a:rPr lang="fr-FR" sz="3600" b="1">
                <a:solidFill>
                  <a:srgbClr val="2F5496"/>
                </a:solidFill>
                <a:latin typeface="Calibri"/>
                <a:ea typeface="Calibri"/>
                <a:cs typeface="Calibri"/>
                <a:sym typeface="Calibri"/>
              </a:rPr>
              <a:t> </a:t>
            </a:r>
            <a:endParaRPr sz="3000" b="1">
              <a:solidFill>
                <a:srgbClr val="EA8B00"/>
              </a:solidFill>
              <a:latin typeface="Calibri"/>
              <a:ea typeface="Calibri"/>
              <a:cs typeface="Calibri"/>
              <a:sym typeface="Calibri"/>
            </a:endParaRPr>
          </a:p>
        </p:txBody>
      </p:sp>
      <p:sp>
        <p:nvSpPr>
          <p:cNvPr id="221" name="Google Shape;221;p27"/>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lnSpc>
                <a:spcPct val="100000"/>
              </a:lnSpc>
              <a:spcBef>
                <a:spcPts val="0"/>
              </a:spcBef>
              <a:spcAft>
                <a:spcPts val="0"/>
              </a:spcAft>
              <a:buClr>
                <a:srgbClr val="F7B225"/>
              </a:buClr>
              <a:buSzPts val="1800"/>
              <a:buFont typeface="Calibri"/>
              <a:buNone/>
            </a:pPr>
            <a:r>
              <a:rPr lang="fr-FR" sz="1800" b="1" i="0" u="none" strike="noStrike" cap="none">
                <a:solidFill>
                  <a:srgbClr val="F7B225"/>
                </a:solidFill>
                <a:latin typeface="Calibri"/>
                <a:ea typeface="Calibri"/>
                <a:cs typeface="Calibri"/>
                <a:sym typeface="Calibri"/>
              </a:rPr>
              <a:t>Slide Prez 6</a:t>
            </a:r>
            <a:endParaRPr sz="2400" b="0" i="0" u="none" strike="noStrike" cap="none">
              <a:solidFill>
                <a:srgbClr val="F7B225"/>
              </a:solidFill>
              <a:latin typeface="Times New Roman"/>
              <a:ea typeface="Times New Roman"/>
              <a:cs typeface="Times New Roman"/>
              <a:sym typeface="Times New Roman"/>
            </a:endParaRPr>
          </a:p>
        </p:txBody>
      </p:sp>
      <p:sp>
        <p:nvSpPr>
          <p:cNvPr id="222" name="Google Shape;222;p27"/>
          <p:cNvSpPr/>
          <p:nvPr/>
        </p:nvSpPr>
        <p:spPr>
          <a:xfrm>
            <a:off x="3199863" y="861159"/>
            <a:ext cx="8532473" cy="376318"/>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0">
            <a:noAutofit/>
          </a:bodyPr>
          <a:lstStyle/>
          <a:p>
            <a:pPr marL="0" marR="0" lvl="0" indent="0" algn="l" rtl="0">
              <a:lnSpc>
                <a:spcPct val="100000"/>
              </a:lnSpc>
              <a:spcBef>
                <a:spcPts val="0"/>
              </a:spcBef>
              <a:spcAft>
                <a:spcPts val="0"/>
              </a:spcAft>
              <a:buClr>
                <a:schemeClr val="dk2"/>
              </a:buClr>
              <a:buSzPts val="1800"/>
              <a:buFont typeface="Calibri"/>
              <a:buNone/>
            </a:pPr>
            <a:r>
              <a:rPr lang="fr-FR" sz="1800" b="1" i="0" u="none" strike="noStrike" cap="none" dirty="0">
                <a:solidFill>
                  <a:srgbClr val="323F4F"/>
                </a:solidFill>
                <a:latin typeface="Calibri"/>
                <a:ea typeface="Calibri"/>
                <a:cs typeface="Calibri"/>
                <a:sym typeface="Calibri"/>
              </a:rPr>
              <a:t>L’ÉTAT D’AVANCEMENT DU PROJET</a:t>
            </a:r>
            <a:endParaRPr sz="1800" b="0" i="0" u="none" strike="noStrike" cap="none" dirty="0">
              <a:solidFill>
                <a:srgbClr val="323F4F"/>
              </a:solidFill>
              <a:latin typeface="Calibri"/>
              <a:ea typeface="Calibri"/>
              <a:cs typeface="Calibri"/>
              <a:sym typeface="Calibri"/>
            </a:endParaRPr>
          </a:p>
        </p:txBody>
      </p:sp>
      <p:sp>
        <p:nvSpPr>
          <p:cNvPr id="223" name="Google Shape;223;p27"/>
          <p:cNvSpPr txBox="1"/>
          <p:nvPr/>
        </p:nvSpPr>
        <p:spPr>
          <a:xfrm>
            <a:off x="3199862" y="1785857"/>
            <a:ext cx="8532473" cy="2585323"/>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En termes de :</a:t>
            </a:r>
            <a:endParaRPr dirty="0"/>
          </a:p>
          <a:p>
            <a:pPr marL="0" marR="0" lvl="0" indent="0" algn="just" rtl="0">
              <a:spcBef>
                <a:spcPts val="0"/>
              </a:spcBef>
              <a:spcAft>
                <a:spcPts val="0"/>
              </a:spcAft>
              <a:buNone/>
            </a:pP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 Réalisation d’études et expertises diverses,</a:t>
            </a:r>
            <a:endParaRPr dirty="0"/>
          </a:p>
          <a:p>
            <a:pPr marL="0" marR="0" lvl="0" indent="0" algn="just" rtl="0">
              <a:spcBef>
                <a:spcPts val="0"/>
              </a:spcBef>
              <a:spcAft>
                <a:spcPts val="0"/>
              </a:spcAft>
              <a:buNone/>
            </a:pP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 Cahier des charges OU Réalisation de Prototype industriel, version démo d’appli digitale... </a:t>
            </a:r>
            <a:endParaRPr dirty="0"/>
          </a:p>
          <a:p>
            <a:pPr marL="0" marR="0" lvl="0" indent="0" algn="just" rtl="0">
              <a:spcBef>
                <a:spcPts val="0"/>
              </a:spcBef>
              <a:spcAft>
                <a:spcPts val="0"/>
              </a:spcAft>
              <a:buNone/>
            </a:pP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 Pipe commercial : clients pilotes, communautés d’utilisateurs bêta testeurs, partenaires pour site pilote (identifiés ou actés).</a:t>
            </a:r>
            <a:endParaRPr dirty="0"/>
          </a:p>
        </p:txBody>
      </p:sp>
      <p:sp>
        <p:nvSpPr>
          <p:cNvPr id="224" name="Google Shape;224;p27"/>
          <p:cNvSpPr txBox="1"/>
          <p:nvPr/>
        </p:nvSpPr>
        <p:spPr>
          <a:xfrm>
            <a:off x="6837680" y="4791075"/>
            <a:ext cx="4894656" cy="1409485"/>
          </a:xfrm>
          <a:prstGeom prst="rect">
            <a:avLst/>
          </a:prstGeom>
          <a:solidFill>
            <a:srgbClr val="F7B225"/>
          </a:solidFill>
          <a:ln>
            <a:noFill/>
          </a:ln>
        </p:spPr>
        <p:txBody>
          <a:bodyPr spcFirstLastPara="1" wrap="square" lIns="90000" tIns="46775" rIns="90000" bIns="46775" anchor="t" anchorCtr="1">
            <a:spAutoFit/>
          </a:bodyPr>
          <a:lstStyle/>
          <a:p>
            <a:pPr marL="0" marR="0" lvl="0" indent="0" algn="just" rtl="0">
              <a:spcBef>
                <a:spcPts val="0"/>
              </a:spcBef>
              <a:spcAft>
                <a:spcPts val="0"/>
              </a:spcAft>
              <a:buClr>
                <a:srgbClr val="323F4F"/>
              </a:buClr>
              <a:buSzPts val="1400"/>
              <a:buFont typeface="Calibri"/>
              <a:buNone/>
            </a:pPr>
            <a:r>
              <a:rPr lang="fr-FR" sz="1400" b="1" dirty="0">
                <a:solidFill>
                  <a:srgbClr val="323F4F"/>
                </a:solidFill>
                <a:latin typeface="Calibri"/>
                <a:ea typeface="Calibri"/>
                <a:cs typeface="Calibri"/>
                <a:sym typeface="Calibri"/>
              </a:rPr>
              <a:t>Le but de cette slide est de :</a:t>
            </a:r>
            <a:endParaRPr dirty="0"/>
          </a:p>
          <a:p>
            <a:pPr marL="0" marR="0" lvl="0" indent="0" algn="just" rtl="0">
              <a:spcBef>
                <a:spcPts val="0"/>
              </a:spcBef>
              <a:spcAft>
                <a:spcPts val="0"/>
              </a:spcAft>
              <a:buClr>
                <a:srgbClr val="323F4F"/>
              </a:buClr>
              <a:buSzPts val="1400"/>
              <a:buFont typeface="Calibri"/>
              <a:buChar char="-"/>
            </a:pPr>
            <a:r>
              <a:rPr lang="fr-FR" sz="1400" b="1" dirty="0">
                <a:solidFill>
                  <a:srgbClr val="323F4F"/>
                </a:solidFill>
                <a:latin typeface="Calibri"/>
                <a:ea typeface="Calibri"/>
                <a:cs typeface="Calibri"/>
                <a:sym typeface="Calibri"/>
              </a:rPr>
              <a:t> Montrer à quel stade se trouve l’entreprise par rapport aux grands challenges de développement : R&amp;D, commercialisation, équipe...</a:t>
            </a:r>
            <a:endParaRPr dirty="0"/>
          </a:p>
          <a:p>
            <a:pPr marL="0" marR="0" lvl="0" indent="0" algn="just" rtl="0">
              <a:spcBef>
                <a:spcPts val="0"/>
              </a:spcBef>
              <a:spcAft>
                <a:spcPts val="0"/>
              </a:spcAft>
              <a:buClr>
                <a:srgbClr val="323F4F"/>
              </a:buClr>
              <a:buSzPts val="1400"/>
              <a:buFont typeface="Calibri"/>
              <a:buChar char="-"/>
            </a:pPr>
            <a:r>
              <a:rPr lang="fr-FR" sz="1400" b="1" dirty="0">
                <a:solidFill>
                  <a:srgbClr val="323F4F"/>
                </a:solidFill>
                <a:latin typeface="Calibri"/>
                <a:ea typeface="Calibri"/>
                <a:cs typeface="Calibri"/>
                <a:sym typeface="Calibri"/>
              </a:rPr>
              <a:t> D’identifier les verrous qu’il vous reste à lever (techno, juridiques, RH, marché…).</a:t>
            </a:r>
            <a:endParaRPr dirty="0"/>
          </a:p>
        </p:txBody>
      </p:sp>
      <p:sp>
        <p:nvSpPr>
          <p:cNvPr id="2" name="Rectangle 1">
            <a:extLst>
              <a:ext uri="{FF2B5EF4-FFF2-40B4-BE49-F238E27FC236}">
                <a16:creationId xmlns:a16="http://schemas.microsoft.com/office/drawing/2014/main" id="{5797CA24-CC1A-D938-84EA-2C16E905BDED}"/>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B645EBD0-6AE8-C61A-D688-691D6265DE34}"/>
              </a:ext>
            </a:extLst>
          </p:cNvPr>
          <p:cNvPicPr>
            <a:picLocks noChangeAspect="1"/>
          </p:cNvPicPr>
          <p:nvPr/>
        </p:nvPicPr>
        <p:blipFill>
          <a:blip r:embed="rId4"/>
          <a:stretch>
            <a:fillRect/>
          </a:stretch>
        </p:blipFill>
        <p:spPr>
          <a:xfrm>
            <a:off x="338269" y="142240"/>
            <a:ext cx="2328308" cy="1359356"/>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28"/>
        <p:cNvGrpSpPr/>
        <p:nvPr/>
      </p:nvGrpSpPr>
      <p:grpSpPr>
        <a:xfrm>
          <a:off x="0" y="0"/>
          <a:ext cx="0" cy="0"/>
          <a:chOff x="0" y="0"/>
          <a:chExt cx="0" cy="0"/>
        </a:xfrm>
      </p:grpSpPr>
      <p:sp>
        <p:nvSpPr>
          <p:cNvPr id="229" name="Google Shape;229;p28"/>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a:solidFill>
                  <a:srgbClr val="0C0C0C"/>
                </a:solidFill>
                <a:latin typeface="Calibri"/>
                <a:ea typeface="Calibri"/>
                <a:cs typeface="Calibri"/>
                <a:sym typeface="Calibri"/>
              </a:rPr>
              <a:t>  </a:t>
            </a:r>
            <a:r>
              <a:rPr lang="fr-FR" sz="3600" b="1">
                <a:solidFill>
                  <a:srgbClr val="2F5496"/>
                </a:solidFill>
                <a:latin typeface="Calibri"/>
                <a:ea typeface="Calibri"/>
                <a:cs typeface="Calibri"/>
                <a:sym typeface="Calibri"/>
              </a:rPr>
              <a:t> </a:t>
            </a:r>
            <a:endParaRPr sz="3000" b="1">
              <a:solidFill>
                <a:srgbClr val="EA8B00"/>
              </a:solidFill>
              <a:latin typeface="Calibri"/>
              <a:ea typeface="Calibri"/>
              <a:cs typeface="Calibri"/>
              <a:sym typeface="Calibri"/>
            </a:endParaRPr>
          </a:p>
        </p:txBody>
      </p:sp>
      <p:sp>
        <p:nvSpPr>
          <p:cNvPr id="231" name="Google Shape;231;p28"/>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spcBef>
                <a:spcPts val="0"/>
              </a:spcBef>
              <a:spcAft>
                <a:spcPts val="0"/>
              </a:spcAft>
              <a:buNone/>
            </a:pPr>
            <a:r>
              <a:rPr lang="fr-FR" sz="1800" b="1" i="0" u="none" strike="noStrike" cap="none">
                <a:solidFill>
                  <a:srgbClr val="F7B225"/>
                </a:solidFill>
                <a:latin typeface="Calibri"/>
                <a:ea typeface="Calibri"/>
                <a:cs typeface="Calibri"/>
                <a:sym typeface="Calibri"/>
              </a:rPr>
              <a:t>Slide Prez 7</a:t>
            </a:r>
            <a:endParaRPr/>
          </a:p>
        </p:txBody>
      </p:sp>
      <p:sp>
        <p:nvSpPr>
          <p:cNvPr id="232" name="Google Shape;232;p28"/>
          <p:cNvSpPr/>
          <p:nvPr/>
        </p:nvSpPr>
        <p:spPr>
          <a:xfrm>
            <a:off x="3482117" y="843955"/>
            <a:ext cx="8341781" cy="376318"/>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0">
            <a:noAutofit/>
          </a:bodyPr>
          <a:lstStyle/>
          <a:p>
            <a:pPr marL="0" marR="0" lvl="0" indent="0" algn="l" rtl="0">
              <a:spcBef>
                <a:spcPts val="0"/>
              </a:spcBef>
              <a:spcAft>
                <a:spcPts val="0"/>
              </a:spcAft>
              <a:buNone/>
            </a:pPr>
            <a:r>
              <a:rPr lang="fr-FR" sz="1800" b="1" dirty="0">
                <a:solidFill>
                  <a:srgbClr val="323F4F"/>
                </a:solidFill>
                <a:latin typeface="Calibri"/>
                <a:ea typeface="Calibri"/>
                <a:cs typeface="Calibri"/>
                <a:sym typeface="Calibri"/>
              </a:rPr>
              <a:t>MARCHÉS VISÉS ET AMBITION</a:t>
            </a:r>
            <a:endParaRPr sz="1800" b="1" dirty="0">
              <a:solidFill>
                <a:srgbClr val="323F4F"/>
              </a:solidFill>
              <a:latin typeface="Calibri"/>
              <a:ea typeface="Calibri"/>
              <a:cs typeface="Calibri"/>
              <a:sym typeface="Calibri"/>
            </a:endParaRPr>
          </a:p>
        </p:txBody>
      </p:sp>
      <p:sp>
        <p:nvSpPr>
          <p:cNvPr id="233" name="Google Shape;233;p28"/>
          <p:cNvSpPr txBox="1"/>
          <p:nvPr/>
        </p:nvSpPr>
        <p:spPr>
          <a:xfrm>
            <a:off x="3482117" y="1820351"/>
            <a:ext cx="8320971" cy="1477287"/>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Montrez l’importance du besoin/marché ciblé : quelques chiffres percutants, des schémas, des graphiques, des tendances.</a:t>
            </a:r>
            <a:endParaRPr dirty="0"/>
          </a:p>
          <a:p>
            <a:pPr marL="0" marR="0" lvl="0" indent="0" algn="just" rtl="0">
              <a:spcBef>
                <a:spcPts val="0"/>
              </a:spcBef>
              <a:spcAft>
                <a:spcPts val="0"/>
              </a:spcAft>
              <a:buNone/>
            </a:pP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Montrez la « scalabilité » de votre innovation sur différents segments marché, cibles de clientèle et à l’International.</a:t>
            </a:r>
            <a:endParaRPr dirty="0"/>
          </a:p>
        </p:txBody>
      </p:sp>
      <p:sp>
        <p:nvSpPr>
          <p:cNvPr id="234" name="Google Shape;234;p28"/>
          <p:cNvSpPr txBox="1"/>
          <p:nvPr/>
        </p:nvSpPr>
        <p:spPr>
          <a:xfrm>
            <a:off x="7182132" y="4495800"/>
            <a:ext cx="4620956" cy="1409485"/>
          </a:xfrm>
          <a:prstGeom prst="rect">
            <a:avLst/>
          </a:prstGeom>
          <a:solidFill>
            <a:srgbClr val="F7B225"/>
          </a:solidFill>
          <a:ln>
            <a:noFill/>
          </a:ln>
        </p:spPr>
        <p:txBody>
          <a:bodyPr spcFirstLastPara="1" wrap="square" lIns="90000" tIns="46775" rIns="90000" bIns="46775" anchor="t" anchorCtr="1">
            <a:spAutoFit/>
          </a:bodyPr>
          <a:lstStyle/>
          <a:p>
            <a:pPr marL="0" marR="0" lvl="0" indent="0" algn="just" rtl="0">
              <a:spcBef>
                <a:spcPts val="0"/>
              </a:spcBef>
              <a:spcAft>
                <a:spcPts val="0"/>
              </a:spcAft>
              <a:buClr>
                <a:srgbClr val="323F4F"/>
              </a:buClr>
              <a:buSzPts val="1400"/>
              <a:buFont typeface="Calibri"/>
              <a:buNone/>
            </a:pPr>
            <a:r>
              <a:rPr lang="fr-FR" sz="1400" b="1" dirty="0">
                <a:solidFill>
                  <a:srgbClr val="323F4F"/>
                </a:solidFill>
                <a:latin typeface="Calibri"/>
                <a:ea typeface="Calibri"/>
                <a:cs typeface="Calibri"/>
                <a:sym typeface="Calibri"/>
              </a:rPr>
              <a:t>Le but de cette slide est de :</a:t>
            </a:r>
            <a:endParaRPr dirty="0"/>
          </a:p>
          <a:p>
            <a:pPr marL="0" marR="0" lvl="0" indent="0" algn="just" rtl="0">
              <a:spcBef>
                <a:spcPts val="0"/>
              </a:spcBef>
              <a:spcAft>
                <a:spcPts val="0"/>
              </a:spcAft>
              <a:buClr>
                <a:srgbClr val="323F4F"/>
              </a:buClr>
              <a:buSzPts val="1400"/>
              <a:buFont typeface="Calibri"/>
              <a:buNone/>
            </a:pPr>
            <a:r>
              <a:rPr lang="fr-FR" sz="1400" b="1" dirty="0">
                <a:solidFill>
                  <a:srgbClr val="323F4F"/>
                </a:solidFill>
                <a:latin typeface="Calibri"/>
                <a:ea typeface="Calibri"/>
                <a:cs typeface="Calibri"/>
                <a:sym typeface="Calibri"/>
              </a:rPr>
              <a:t>- Montrer que le marché visé est un marché à fort potentiel,</a:t>
            </a:r>
            <a:endParaRPr dirty="0"/>
          </a:p>
          <a:p>
            <a:pPr marL="0" marR="0" lvl="0" indent="0" algn="just" rtl="0">
              <a:lnSpc>
                <a:spcPct val="100000"/>
              </a:lnSpc>
              <a:spcBef>
                <a:spcPts val="0"/>
              </a:spcBef>
              <a:spcAft>
                <a:spcPts val="0"/>
              </a:spcAft>
              <a:buNone/>
            </a:pPr>
            <a:r>
              <a:rPr lang="fr-FR" sz="1400" b="1" dirty="0">
                <a:solidFill>
                  <a:srgbClr val="323F4F"/>
                </a:solidFill>
                <a:latin typeface="Calibri"/>
                <a:ea typeface="Calibri"/>
                <a:cs typeface="Calibri"/>
                <a:sym typeface="Calibri"/>
              </a:rPr>
              <a:t>- Démonter que votre innovation répond bien à un besoin émergent exploitable sur un ou plusieurs marchés,</a:t>
            </a:r>
            <a:endParaRPr dirty="0"/>
          </a:p>
          <a:p>
            <a:pPr marL="0" marR="0" lvl="0" indent="0" algn="just" rtl="0">
              <a:lnSpc>
                <a:spcPct val="100000"/>
              </a:lnSpc>
              <a:spcBef>
                <a:spcPts val="0"/>
              </a:spcBef>
              <a:spcAft>
                <a:spcPts val="0"/>
              </a:spcAft>
              <a:buNone/>
            </a:pPr>
            <a:r>
              <a:rPr lang="fr-FR" sz="1400" b="1" dirty="0">
                <a:solidFill>
                  <a:srgbClr val="323F4F"/>
                </a:solidFill>
                <a:latin typeface="Calibri"/>
                <a:ea typeface="Calibri"/>
                <a:cs typeface="Calibri"/>
                <a:sym typeface="Calibri"/>
              </a:rPr>
              <a:t>- Comprendre les cibles (prioritaires, secondaires…),</a:t>
            </a:r>
            <a:endParaRPr dirty="0"/>
          </a:p>
          <a:p>
            <a:pPr marL="0" marR="0" lvl="0" indent="0" algn="just" rtl="0">
              <a:lnSpc>
                <a:spcPct val="100000"/>
              </a:lnSpc>
              <a:spcBef>
                <a:spcPts val="0"/>
              </a:spcBef>
              <a:spcAft>
                <a:spcPts val="0"/>
              </a:spcAft>
              <a:buNone/>
            </a:pPr>
            <a:r>
              <a:rPr lang="fr-FR" sz="1400" b="1" dirty="0">
                <a:solidFill>
                  <a:srgbClr val="323F4F"/>
                </a:solidFill>
                <a:latin typeface="Calibri"/>
                <a:ea typeface="Calibri"/>
                <a:cs typeface="Calibri"/>
                <a:sym typeface="Calibri"/>
              </a:rPr>
              <a:t>- Démontrer votre ambition internationale.</a:t>
            </a:r>
            <a:endParaRPr dirty="0"/>
          </a:p>
        </p:txBody>
      </p:sp>
      <p:sp>
        <p:nvSpPr>
          <p:cNvPr id="2" name="Rectangle 1">
            <a:extLst>
              <a:ext uri="{FF2B5EF4-FFF2-40B4-BE49-F238E27FC236}">
                <a16:creationId xmlns:a16="http://schemas.microsoft.com/office/drawing/2014/main" id="{9B8B3579-13BE-5B0C-FC26-193D4A8D0511}"/>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B3DDCC83-12FD-97D0-C939-96137A52C9CE}"/>
              </a:ext>
            </a:extLst>
          </p:cNvPr>
          <p:cNvPicPr>
            <a:picLocks noChangeAspect="1"/>
          </p:cNvPicPr>
          <p:nvPr/>
        </p:nvPicPr>
        <p:blipFill>
          <a:blip r:embed="rId4"/>
          <a:stretch>
            <a:fillRect/>
          </a:stretch>
        </p:blipFill>
        <p:spPr>
          <a:xfrm>
            <a:off x="338269" y="142240"/>
            <a:ext cx="2328308" cy="1359356"/>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38"/>
        <p:cNvGrpSpPr/>
        <p:nvPr/>
      </p:nvGrpSpPr>
      <p:grpSpPr>
        <a:xfrm>
          <a:off x="0" y="0"/>
          <a:ext cx="0" cy="0"/>
          <a:chOff x="0" y="0"/>
          <a:chExt cx="0" cy="0"/>
        </a:xfrm>
      </p:grpSpPr>
      <p:sp>
        <p:nvSpPr>
          <p:cNvPr id="239" name="Google Shape;239;p29"/>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a:solidFill>
                  <a:srgbClr val="0C0C0C"/>
                </a:solidFill>
                <a:latin typeface="Calibri"/>
                <a:ea typeface="Calibri"/>
                <a:cs typeface="Calibri"/>
                <a:sym typeface="Calibri"/>
              </a:rPr>
              <a:t>  </a:t>
            </a:r>
            <a:r>
              <a:rPr lang="fr-FR" sz="3600" b="1">
                <a:solidFill>
                  <a:srgbClr val="2F5496"/>
                </a:solidFill>
                <a:latin typeface="Calibri"/>
                <a:ea typeface="Calibri"/>
                <a:cs typeface="Calibri"/>
                <a:sym typeface="Calibri"/>
              </a:rPr>
              <a:t> </a:t>
            </a:r>
            <a:endParaRPr sz="3000" b="1">
              <a:solidFill>
                <a:srgbClr val="EA8B00"/>
              </a:solidFill>
              <a:latin typeface="Calibri"/>
              <a:ea typeface="Calibri"/>
              <a:cs typeface="Calibri"/>
              <a:sym typeface="Calibri"/>
            </a:endParaRPr>
          </a:p>
        </p:txBody>
      </p:sp>
      <p:sp>
        <p:nvSpPr>
          <p:cNvPr id="241" name="Google Shape;241;p29"/>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spcBef>
                <a:spcPts val="0"/>
              </a:spcBef>
              <a:spcAft>
                <a:spcPts val="0"/>
              </a:spcAft>
              <a:buNone/>
            </a:pPr>
            <a:r>
              <a:rPr lang="fr-FR" sz="1800" b="1">
                <a:solidFill>
                  <a:srgbClr val="F7B225"/>
                </a:solidFill>
                <a:latin typeface="Calibri"/>
                <a:ea typeface="Calibri"/>
                <a:cs typeface="Calibri"/>
                <a:sym typeface="Calibri"/>
              </a:rPr>
              <a:t>Slide Prez 8</a:t>
            </a:r>
            <a:endParaRPr/>
          </a:p>
        </p:txBody>
      </p:sp>
      <p:sp>
        <p:nvSpPr>
          <p:cNvPr id="242" name="Google Shape;242;p29"/>
          <p:cNvSpPr/>
          <p:nvPr/>
        </p:nvSpPr>
        <p:spPr>
          <a:xfrm>
            <a:off x="3318547" y="895564"/>
            <a:ext cx="8413789" cy="376318"/>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0">
            <a:noAutofit/>
          </a:bodyPr>
          <a:lstStyle/>
          <a:p>
            <a:pPr marL="0" marR="0" lvl="0" indent="0" algn="l" rtl="0">
              <a:spcBef>
                <a:spcPts val="0"/>
              </a:spcBef>
              <a:spcAft>
                <a:spcPts val="0"/>
              </a:spcAft>
              <a:buNone/>
            </a:pPr>
            <a:r>
              <a:rPr lang="fr-FR" sz="1800" b="1" dirty="0">
                <a:solidFill>
                  <a:srgbClr val="323F4F"/>
                </a:solidFill>
                <a:latin typeface="Calibri"/>
                <a:ea typeface="Calibri"/>
                <a:cs typeface="Calibri"/>
                <a:sym typeface="Calibri"/>
              </a:rPr>
              <a:t>LE MODÈLE ÉCONOMIQUE</a:t>
            </a:r>
            <a:endParaRPr sz="1800" b="1" dirty="0">
              <a:solidFill>
                <a:srgbClr val="323F4F"/>
              </a:solidFill>
              <a:latin typeface="Calibri"/>
              <a:ea typeface="Calibri"/>
              <a:cs typeface="Calibri"/>
              <a:sym typeface="Calibri"/>
            </a:endParaRPr>
          </a:p>
        </p:txBody>
      </p:sp>
      <p:sp>
        <p:nvSpPr>
          <p:cNvPr id="243" name="Google Shape;243;p29"/>
          <p:cNvSpPr txBox="1"/>
          <p:nvPr/>
        </p:nvSpPr>
        <p:spPr>
          <a:xfrm>
            <a:off x="4772025" y="3316137"/>
            <a:ext cx="6960311" cy="2890019"/>
          </a:xfrm>
          <a:prstGeom prst="rect">
            <a:avLst/>
          </a:prstGeom>
          <a:solidFill>
            <a:srgbClr val="F7B225"/>
          </a:solidFill>
          <a:ln>
            <a:noFill/>
          </a:ln>
        </p:spPr>
        <p:txBody>
          <a:bodyPr spcFirstLastPara="1" wrap="square" lIns="90000" tIns="46775" rIns="90000" bIns="46775" anchor="t" anchorCtr="1">
            <a:spAutoFit/>
          </a:bodyPr>
          <a:lstStyle/>
          <a:p>
            <a:pPr marL="0" marR="0" lvl="0" indent="0" algn="just" rtl="0">
              <a:lnSpc>
                <a:spcPct val="100000"/>
              </a:lnSpc>
              <a:spcBef>
                <a:spcPts val="0"/>
              </a:spcBef>
              <a:spcAft>
                <a:spcPts val="0"/>
              </a:spcAft>
              <a:buClr>
                <a:srgbClr val="000000"/>
              </a:buClr>
              <a:buSzPts val="1400"/>
              <a:buFont typeface="Arial"/>
              <a:buNone/>
            </a:pPr>
            <a:r>
              <a:rPr lang="fr-FR" sz="1400" b="1" dirty="0">
                <a:solidFill>
                  <a:srgbClr val="323F4F"/>
                </a:solidFill>
                <a:latin typeface="Calibri"/>
                <a:ea typeface="Calibri"/>
                <a:cs typeface="Calibri"/>
                <a:sym typeface="Calibri"/>
              </a:rPr>
              <a:t>Vous devez expliquer la construction de votre chiffre d’affaires, comment votre entreprise va gagner de l’argent :</a:t>
            </a:r>
            <a:endParaRPr dirty="0"/>
          </a:p>
          <a:p>
            <a:pPr marR="0" lvl="0" algn="just" rtl="0">
              <a:lnSpc>
                <a:spcPct val="100000"/>
              </a:lnSpc>
              <a:spcBef>
                <a:spcPts val="450"/>
              </a:spcBef>
              <a:spcAft>
                <a:spcPts val="0"/>
              </a:spcAft>
              <a:buClr>
                <a:srgbClr val="000000"/>
              </a:buClr>
              <a:buSzPts val="1400"/>
            </a:pPr>
            <a:r>
              <a:rPr lang="fr-FR" b="1" dirty="0">
                <a:solidFill>
                  <a:srgbClr val="323F4F"/>
                </a:solidFill>
                <a:latin typeface="Calibri"/>
                <a:ea typeface="Calibri"/>
                <a:cs typeface="Calibri"/>
                <a:sym typeface="Calibri"/>
              </a:rPr>
              <a:t>- V</a:t>
            </a:r>
            <a:r>
              <a:rPr lang="fr-FR" sz="1400" b="1" dirty="0">
                <a:solidFill>
                  <a:srgbClr val="323F4F"/>
                </a:solidFill>
                <a:latin typeface="Calibri"/>
                <a:ea typeface="Calibri"/>
                <a:cs typeface="Calibri"/>
                <a:sym typeface="Calibri"/>
              </a:rPr>
              <a:t>os cibles clients : à qui vous allez vendre ?</a:t>
            </a:r>
            <a:endParaRPr dirty="0"/>
          </a:p>
          <a:p>
            <a:pPr marR="0" lvl="0" algn="just" rtl="0">
              <a:lnSpc>
                <a:spcPct val="100000"/>
              </a:lnSpc>
              <a:spcBef>
                <a:spcPts val="450"/>
              </a:spcBef>
              <a:spcAft>
                <a:spcPts val="0"/>
              </a:spcAft>
              <a:buClr>
                <a:srgbClr val="000000"/>
              </a:buClr>
              <a:buSzPts val="1400"/>
            </a:pPr>
            <a:r>
              <a:rPr lang="fr-FR" b="1" dirty="0">
                <a:solidFill>
                  <a:srgbClr val="323F4F"/>
                </a:solidFill>
                <a:latin typeface="Calibri"/>
                <a:ea typeface="Calibri"/>
                <a:cs typeface="Calibri"/>
                <a:sym typeface="Calibri"/>
              </a:rPr>
              <a:t>- L</a:t>
            </a:r>
            <a:r>
              <a:rPr lang="fr-FR" sz="1400" b="1" dirty="0">
                <a:solidFill>
                  <a:srgbClr val="323F4F"/>
                </a:solidFill>
                <a:latin typeface="Calibri"/>
                <a:ea typeface="Calibri"/>
                <a:cs typeface="Calibri"/>
                <a:sym typeface="Calibri"/>
              </a:rPr>
              <a:t>e modèle de revenu : ce que vous allez vendre, sous quelle forme, à quel prix, avec quel bénéfice ?</a:t>
            </a:r>
            <a:endParaRPr dirty="0"/>
          </a:p>
          <a:p>
            <a:pPr marR="0" lvl="0" algn="just" rtl="0">
              <a:lnSpc>
                <a:spcPct val="100000"/>
              </a:lnSpc>
              <a:spcBef>
                <a:spcPts val="450"/>
              </a:spcBef>
              <a:spcAft>
                <a:spcPts val="0"/>
              </a:spcAft>
              <a:buClr>
                <a:srgbClr val="000000"/>
              </a:buClr>
              <a:buSzPts val="1400"/>
            </a:pPr>
            <a:r>
              <a:rPr lang="fr-FR" b="1" dirty="0">
                <a:solidFill>
                  <a:srgbClr val="323F4F"/>
                </a:solidFill>
                <a:latin typeface="Calibri"/>
                <a:ea typeface="Calibri"/>
                <a:cs typeface="Calibri"/>
                <a:sym typeface="Calibri"/>
              </a:rPr>
              <a:t>- L</a:t>
            </a:r>
            <a:r>
              <a:rPr lang="fr-FR" sz="1400" b="1" dirty="0">
                <a:solidFill>
                  <a:srgbClr val="323F4F"/>
                </a:solidFill>
                <a:latin typeface="Calibri"/>
                <a:ea typeface="Calibri"/>
                <a:cs typeface="Calibri"/>
                <a:sym typeface="Calibri"/>
              </a:rPr>
              <a:t>a part de récurrence dans les revenus (abonnement, obsolescence…).</a:t>
            </a:r>
            <a:endParaRPr dirty="0"/>
          </a:p>
          <a:p>
            <a:pPr marL="0" marR="0" lvl="0" indent="0" algn="just" rtl="0">
              <a:lnSpc>
                <a:spcPct val="100000"/>
              </a:lnSpc>
              <a:spcBef>
                <a:spcPts val="450"/>
              </a:spcBef>
              <a:spcAft>
                <a:spcPts val="0"/>
              </a:spcAft>
              <a:buClr>
                <a:srgbClr val="000000"/>
              </a:buClr>
              <a:buSzPts val="1400"/>
              <a:buFont typeface="Calibri"/>
              <a:buNone/>
            </a:pPr>
            <a:r>
              <a:rPr lang="fr-FR" sz="1400" b="1" u="sng" dirty="0">
                <a:solidFill>
                  <a:srgbClr val="323F4F"/>
                </a:solidFill>
                <a:latin typeface="Calibri"/>
                <a:ea typeface="Calibri"/>
                <a:cs typeface="Calibri"/>
                <a:sym typeface="Calibri"/>
              </a:rPr>
              <a:t>Remarques</a:t>
            </a:r>
            <a:r>
              <a:rPr lang="fr-FR" sz="1400" b="1" dirty="0">
                <a:solidFill>
                  <a:srgbClr val="323F4F"/>
                </a:solidFill>
                <a:latin typeface="Calibri"/>
                <a:ea typeface="Calibri"/>
                <a:cs typeface="Calibri"/>
                <a:sym typeface="Calibri"/>
              </a:rPr>
              <a:t> : </a:t>
            </a:r>
            <a:endParaRPr dirty="0"/>
          </a:p>
          <a:p>
            <a:pPr marL="0" marR="0" lvl="0" indent="0" algn="just" rtl="0">
              <a:lnSpc>
                <a:spcPct val="100000"/>
              </a:lnSpc>
              <a:spcBef>
                <a:spcPts val="450"/>
              </a:spcBef>
              <a:spcAft>
                <a:spcPts val="0"/>
              </a:spcAft>
              <a:buClr>
                <a:srgbClr val="000000"/>
              </a:buClr>
              <a:buSzPts val="1400"/>
              <a:buFont typeface="Arial"/>
              <a:buNone/>
            </a:pPr>
            <a:r>
              <a:rPr lang="fr-FR" sz="1400" b="1" dirty="0">
                <a:solidFill>
                  <a:srgbClr val="323F4F"/>
                </a:solidFill>
                <a:latin typeface="Calibri"/>
                <a:ea typeface="Calibri"/>
                <a:cs typeface="Calibri"/>
                <a:sym typeface="Calibri"/>
              </a:rPr>
              <a:t>- Vous pouvez disposer de plusieurs modèles de revenus en fonction de vos gammes de produits ou segments de marché.</a:t>
            </a:r>
            <a:endParaRPr dirty="0"/>
          </a:p>
          <a:p>
            <a:pPr marL="0" marR="0" lvl="0" indent="0" algn="just" rtl="0">
              <a:spcBef>
                <a:spcPts val="450"/>
              </a:spcBef>
              <a:spcAft>
                <a:spcPts val="0"/>
              </a:spcAft>
              <a:buNone/>
            </a:pPr>
            <a:r>
              <a:rPr lang="fr-FR" sz="1400" b="1" dirty="0">
                <a:solidFill>
                  <a:srgbClr val="323F4F"/>
                </a:solidFill>
                <a:latin typeface="Calibri"/>
                <a:ea typeface="Calibri"/>
                <a:cs typeface="Calibri"/>
                <a:sym typeface="Calibri"/>
              </a:rPr>
              <a:t>- L’innovation peut venir du modèle de revenu. Dans ce cas, une comparaison doit être faite avec les business models existants .</a:t>
            </a:r>
            <a:endParaRPr sz="1400" b="1" dirty="0">
              <a:solidFill>
                <a:srgbClr val="323F4F"/>
              </a:solidFill>
              <a:latin typeface="Calibri"/>
              <a:ea typeface="Calibri"/>
              <a:cs typeface="Calibri"/>
              <a:sym typeface="Calibri"/>
            </a:endParaRPr>
          </a:p>
        </p:txBody>
      </p:sp>
      <p:sp>
        <p:nvSpPr>
          <p:cNvPr id="244" name="Google Shape;244;p29"/>
          <p:cNvSpPr txBox="1"/>
          <p:nvPr/>
        </p:nvSpPr>
        <p:spPr>
          <a:xfrm>
            <a:off x="3318547" y="1421609"/>
            <a:ext cx="8413789" cy="1477287"/>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Quelles sont vos cibles de clientèle ?</a:t>
            </a:r>
            <a:endParaRPr dirty="0"/>
          </a:p>
          <a:p>
            <a:pPr marL="0" marR="0" lvl="0" indent="0" algn="just" rtl="0">
              <a:spcBef>
                <a:spcPts val="0"/>
              </a:spcBef>
              <a:spcAft>
                <a:spcPts val="0"/>
              </a:spcAft>
              <a:buNone/>
            </a:pP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Quelle est la nature de vos revenus (actuels/futurs) : vente de produits, licences, locations, collaborations, contrats de maintenance, entretiens, abonnements, système freemium… ?</a:t>
            </a:r>
            <a:endParaRPr sz="1800" b="1" dirty="0">
              <a:solidFill>
                <a:schemeClr val="dk2"/>
              </a:solidFill>
              <a:latin typeface="Calibri"/>
              <a:ea typeface="Calibri"/>
              <a:cs typeface="Calibri"/>
              <a:sym typeface="Calibri"/>
            </a:endParaRPr>
          </a:p>
        </p:txBody>
      </p:sp>
      <p:sp>
        <p:nvSpPr>
          <p:cNvPr id="2" name="Rectangle 1">
            <a:extLst>
              <a:ext uri="{FF2B5EF4-FFF2-40B4-BE49-F238E27FC236}">
                <a16:creationId xmlns:a16="http://schemas.microsoft.com/office/drawing/2014/main" id="{14F9B4B8-C42E-FE23-FD26-199D9D519EF0}"/>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5E58417E-BB92-107B-396E-73EC5D735824}"/>
              </a:ext>
            </a:extLst>
          </p:cNvPr>
          <p:cNvPicPr>
            <a:picLocks noChangeAspect="1"/>
          </p:cNvPicPr>
          <p:nvPr/>
        </p:nvPicPr>
        <p:blipFill>
          <a:blip r:embed="rId4"/>
          <a:stretch>
            <a:fillRect/>
          </a:stretch>
        </p:blipFill>
        <p:spPr>
          <a:xfrm>
            <a:off x="338269" y="142240"/>
            <a:ext cx="2328308" cy="1359356"/>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48"/>
        <p:cNvGrpSpPr/>
        <p:nvPr/>
      </p:nvGrpSpPr>
      <p:grpSpPr>
        <a:xfrm>
          <a:off x="0" y="0"/>
          <a:ext cx="0" cy="0"/>
          <a:chOff x="0" y="0"/>
          <a:chExt cx="0" cy="0"/>
        </a:xfrm>
      </p:grpSpPr>
      <p:sp>
        <p:nvSpPr>
          <p:cNvPr id="249" name="Google Shape;249;p30"/>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a:solidFill>
                  <a:srgbClr val="0C0C0C"/>
                </a:solidFill>
                <a:latin typeface="Calibri"/>
                <a:ea typeface="Calibri"/>
                <a:cs typeface="Calibri"/>
                <a:sym typeface="Calibri"/>
              </a:rPr>
              <a:t>  </a:t>
            </a:r>
            <a:r>
              <a:rPr lang="fr-FR" sz="3600" b="1">
                <a:solidFill>
                  <a:srgbClr val="2F5496"/>
                </a:solidFill>
                <a:latin typeface="Calibri"/>
                <a:ea typeface="Calibri"/>
                <a:cs typeface="Calibri"/>
                <a:sym typeface="Calibri"/>
              </a:rPr>
              <a:t> </a:t>
            </a:r>
            <a:endParaRPr sz="3000" b="1">
              <a:solidFill>
                <a:srgbClr val="EA8B00"/>
              </a:solidFill>
              <a:latin typeface="Calibri"/>
              <a:ea typeface="Calibri"/>
              <a:cs typeface="Calibri"/>
              <a:sym typeface="Calibri"/>
            </a:endParaRPr>
          </a:p>
        </p:txBody>
      </p:sp>
      <p:sp>
        <p:nvSpPr>
          <p:cNvPr id="251" name="Google Shape;251;p30"/>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spcBef>
                <a:spcPts val="0"/>
              </a:spcBef>
              <a:spcAft>
                <a:spcPts val="0"/>
              </a:spcAft>
              <a:buNone/>
            </a:pPr>
            <a:r>
              <a:rPr lang="fr-FR" sz="1800" b="1">
                <a:solidFill>
                  <a:srgbClr val="F7B225"/>
                </a:solidFill>
                <a:latin typeface="Calibri"/>
                <a:ea typeface="Calibri"/>
                <a:cs typeface="Calibri"/>
                <a:sym typeface="Calibri"/>
              </a:rPr>
              <a:t>Slide Prez 9</a:t>
            </a:r>
            <a:endParaRPr/>
          </a:p>
        </p:txBody>
      </p:sp>
      <p:sp>
        <p:nvSpPr>
          <p:cNvPr id="252" name="Google Shape;252;p30"/>
          <p:cNvSpPr/>
          <p:nvPr/>
        </p:nvSpPr>
        <p:spPr>
          <a:xfrm>
            <a:off x="3386867" y="986830"/>
            <a:ext cx="8413789" cy="470190"/>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0">
            <a:noAutofit/>
          </a:bodyPr>
          <a:lstStyle/>
          <a:p>
            <a:pPr marL="0" marR="0" lvl="0" indent="0" algn="l" rtl="0">
              <a:spcBef>
                <a:spcPts val="0"/>
              </a:spcBef>
              <a:spcAft>
                <a:spcPts val="0"/>
              </a:spcAft>
              <a:buNone/>
            </a:pPr>
            <a:r>
              <a:rPr lang="fr-FR" sz="1800" b="1" dirty="0">
                <a:solidFill>
                  <a:srgbClr val="323F4F"/>
                </a:solidFill>
                <a:latin typeface="Calibri"/>
                <a:ea typeface="Calibri"/>
                <a:cs typeface="Calibri"/>
                <a:sym typeface="Calibri"/>
              </a:rPr>
              <a:t>LA STRATÉGIE COMMERCIALE (ET INDUSTRIELLE SI CONCERNÉ)</a:t>
            </a:r>
            <a:endParaRPr sz="1800" b="1" dirty="0">
              <a:solidFill>
                <a:srgbClr val="323F4F"/>
              </a:solidFill>
              <a:latin typeface="Calibri"/>
              <a:ea typeface="Calibri"/>
              <a:cs typeface="Calibri"/>
              <a:sym typeface="Calibri"/>
            </a:endParaRPr>
          </a:p>
        </p:txBody>
      </p:sp>
      <p:sp>
        <p:nvSpPr>
          <p:cNvPr id="253" name="Google Shape;253;p30"/>
          <p:cNvSpPr txBox="1"/>
          <p:nvPr/>
        </p:nvSpPr>
        <p:spPr>
          <a:xfrm>
            <a:off x="3386867" y="1705216"/>
            <a:ext cx="8413789" cy="1477287"/>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Quelles est votre stratégie commerciale (actuelle/envisagée) : partenariats, collaboration grands comptes, prescripteurs, distributeurs, vente en ligne, réseau…</a:t>
            </a: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Quelle est votre stratégie industrielle : moyens de production, sous-traitance, </a:t>
            </a:r>
            <a:r>
              <a:rPr lang="fr-FR" sz="1800" b="1" dirty="0" err="1">
                <a:solidFill>
                  <a:schemeClr val="dk2"/>
                </a:solidFill>
                <a:latin typeface="Calibri"/>
                <a:ea typeface="Calibri"/>
                <a:cs typeface="Calibri"/>
                <a:sym typeface="Calibri"/>
              </a:rPr>
              <a:t>co-conception</a:t>
            </a:r>
            <a:r>
              <a:rPr lang="fr-FR" sz="1800" b="1" dirty="0">
                <a:solidFill>
                  <a:schemeClr val="dk2"/>
                </a:solidFill>
                <a:latin typeface="Calibri"/>
                <a:ea typeface="Calibri"/>
                <a:cs typeface="Calibri"/>
                <a:sym typeface="Calibri"/>
              </a:rPr>
              <a:t>, (types de partenariats industriels envisagés).</a:t>
            </a:r>
            <a:endParaRPr dirty="0"/>
          </a:p>
        </p:txBody>
      </p:sp>
      <p:sp>
        <p:nvSpPr>
          <p:cNvPr id="254" name="Google Shape;254;p30"/>
          <p:cNvSpPr txBox="1"/>
          <p:nvPr/>
        </p:nvSpPr>
        <p:spPr>
          <a:xfrm>
            <a:off x="7013196" y="4319801"/>
            <a:ext cx="4787459" cy="1818012"/>
          </a:xfrm>
          <a:prstGeom prst="rect">
            <a:avLst/>
          </a:prstGeom>
          <a:solidFill>
            <a:srgbClr val="F7B225"/>
          </a:solidFill>
          <a:ln>
            <a:noFill/>
          </a:ln>
        </p:spPr>
        <p:txBody>
          <a:bodyPr spcFirstLastPara="1" wrap="square" lIns="90000" tIns="46775" rIns="90000" bIns="46775" anchor="t" anchorCtr="1">
            <a:spAutoFit/>
          </a:bodyPr>
          <a:lstStyle/>
          <a:p>
            <a:pPr marL="0" marR="0" lvl="0" indent="0" algn="just" rtl="0">
              <a:lnSpc>
                <a:spcPct val="100000"/>
              </a:lnSpc>
              <a:spcBef>
                <a:spcPts val="0"/>
              </a:spcBef>
              <a:spcAft>
                <a:spcPts val="0"/>
              </a:spcAft>
              <a:buClr>
                <a:srgbClr val="000000"/>
              </a:buClr>
              <a:buSzPts val="1400"/>
              <a:buFont typeface="Arial"/>
              <a:buNone/>
            </a:pPr>
            <a:r>
              <a:rPr lang="fr-FR" sz="1400" b="1" dirty="0">
                <a:solidFill>
                  <a:srgbClr val="323F4F"/>
                </a:solidFill>
                <a:latin typeface="Calibri"/>
                <a:ea typeface="Calibri"/>
                <a:cs typeface="Calibri"/>
                <a:sym typeface="Calibri"/>
              </a:rPr>
              <a:t>Il s’agit dans cette slide de répondre aux questions suivantes :</a:t>
            </a:r>
            <a:endParaRPr dirty="0"/>
          </a:p>
          <a:p>
            <a:pPr marL="0" marR="0" lvl="0" indent="0" algn="just" rtl="0">
              <a:lnSpc>
                <a:spcPct val="100000"/>
              </a:lnSpc>
              <a:spcBef>
                <a:spcPts val="0"/>
              </a:spcBef>
              <a:spcAft>
                <a:spcPts val="0"/>
              </a:spcAft>
              <a:buClr>
                <a:srgbClr val="000000"/>
              </a:buClr>
              <a:buSzPts val="1400"/>
              <a:buFont typeface="Arial"/>
              <a:buNone/>
            </a:pPr>
            <a:r>
              <a:rPr lang="fr-FR" sz="1400" b="1" dirty="0">
                <a:solidFill>
                  <a:srgbClr val="323F4F"/>
                </a:solidFill>
                <a:latin typeface="Calibri"/>
                <a:ea typeface="Calibri"/>
                <a:cs typeface="Calibri"/>
                <a:sym typeface="Calibri"/>
              </a:rPr>
              <a:t>- Comment pensez-vous procéder pour réaliser vos 1ères ventes et développer votre chiffre d’affaires en France et à l’Export ?</a:t>
            </a:r>
            <a:endParaRPr dirty="0"/>
          </a:p>
          <a:p>
            <a:pPr marL="0" marR="0" lvl="0" indent="0" algn="just" rtl="0">
              <a:lnSpc>
                <a:spcPct val="100000"/>
              </a:lnSpc>
              <a:spcBef>
                <a:spcPts val="0"/>
              </a:spcBef>
              <a:spcAft>
                <a:spcPts val="0"/>
              </a:spcAft>
              <a:buClr>
                <a:srgbClr val="000000"/>
              </a:buClr>
              <a:buSzPts val="1400"/>
              <a:buFont typeface="Arial"/>
              <a:buNone/>
            </a:pPr>
            <a:endParaRPr sz="1400" b="1" dirty="0">
              <a:solidFill>
                <a:srgbClr val="323F4F"/>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400"/>
              <a:buFont typeface="Arial"/>
              <a:buNone/>
            </a:pPr>
            <a:r>
              <a:rPr lang="fr-FR" sz="1400" b="1" dirty="0">
                <a:solidFill>
                  <a:srgbClr val="323F4F"/>
                </a:solidFill>
                <a:latin typeface="Calibri"/>
                <a:ea typeface="Calibri"/>
                <a:cs typeface="Calibri"/>
                <a:sym typeface="Calibri"/>
              </a:rPr>
              <a:t>- Comment prévoyez-vous de déployer votre organisation industrielle/de passer à l’échelle industrielle : ingénierie, prototypage, présérie, fabrication, logistique…</a:t>
            </a:r>
            <a:endParaRPr sz="1400" b="1" dirty="0">
              <a:solidFill>
                <a:srgbClr val="323F4F"/>
              </a:solidFill>
              <a:latin typeface="Calibri"/>
              <a:ea typeface="Calibri"/>
              <a:cs typeface="Calibri"/>
              <a:sym typeface="Calibri"/>
            </a:endParaRPr>
          </a:p>
        </p:txBody>
      </p:sp>
      <p:sp>
        <p:nvSpPr>
          <p:cNvPr id="2" name="Rectangle 1">
            <a:extLst>
              <a:ext uri="{FF2B5EF4-FFF2-40B4-BE49-F238E27FC236}">
                <a16:creationId xmlns:a16="http://schemas.microsoft.com/office/drawing/2014/main" id="{88DE83AF-8146-789F-4503-40D61439971F}"/>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38FA8073-BFE0-34EF-1657-A9D5DDC0E965}"/>
              </a:ext>
            </a:extLst>
          </p:cNvPr>
          <p:cNvPicPr>
            <a:picLocks noChangeAspect="1"/>
          </p:cNvPicPr>
          <p:nvPr/>
        </p:nvPicPr>
        <p:blipFill>
          <a:blip r:embed="rId4"/>
          <a:stretch>
            <a:fillRect/>
          </a:stretch>
        </p:blipFill>
        <p:spPr>
          <a:xfrm>
            <a:off x="338269" y="142240"/>
            <a:ext cx="2328308" cy="1359356"/>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48"/>
        <p:cNvGrpSpPr/>
        <p:nvPr/>
      </p:nvGrpSpPr>
      <p:grpSpPr>
        <a:xfrm>
          <a:off x="0" y="0"/>
          <a:ext cx="0" cy="0"/>
          <a:chOff x="0" y="0"/>
          <a:chExt cx="0" cy="0"/>
        </a:xfrm>
      </p:grpSpPr>
      <p:sp>
        <p:nvSpPr>
          <p:cNvPr id="249" name="Google Shape;249;p30"/>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a:solidFill>
                  <a:srgbClr val="0C0C0C"/>
                </a:solidFill>
                <a:latin typeface="Calibri"/>
                <a:ea typeface="Calibri"/>
                <a:cs typeface="Calibri"/>
                <a:sym typeface="Calibri"/>
              </a:rPr>
              <a:t>  </a:t>
            </a:r>
            <a:r>
              <a:rPr lang="fr-FR" sz="3600" b="1">
                <a:solidFill>
                  <a:srgbClr val="2F5496"/>
                </a:solidFill>
                <a:latin typeface="Calibri"/>
                <a:ea typeface="Calibri"/>
                <a:cs typeface="Calibri"/>
                <a:sym typeface="Calibri"/>
              </a:rPr>
              <a:t> </a:t>
            </a:r>
            <a:endParaRPr sz="3000" b="1">
              <a:solidFill>
                <a:srgbClr val="EA8B00"/>
              </a:solidFill>
              <a:latin typeface="Calibri"/>
              <a:ea typeface="Calibri"/>
              <a:cs typeface="Calibri"/>
              <a:sym typeface="Calibri"/>
            </a:endParaRPr>
          </a:p>
        </p:txBody>
      </p:sp>
      <p:sp>
        <p:nvSpPr>
          <p:cNvPr id="251" name="Google Shape;251;p30"/>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spcBef>
                <a:spcPts val="0"/>
              </a:spcBef>
              <a:spcAft>
                <a:spcPts val="0"/>
              </a:spcAft>
              <a:buNone/>
            </a:pPr>
            <a:r>
              <a:rPr lang="fr-FR" sz="1800" b="1">
                <a:solidFill>
                  <a:srgbClr val="F7B225"/>
                </a:solidFill>
                <a:latin typeface="Calibri"/>
                <a:ea typeface="Calibri"/>
                <a:cs typeface="Calibri"/>
                <a:sym typeface="Calibri"/>
              </a:rPr>
              <a:t>Slide Prez 9</a:t>
            </a:r>
            <a:endParaRPr/>
          </a:p>
        </p:txBody>
      </p:sp>
      <p:sp>
        <p:nvSpPr>
          <p:cNvPr id="252" name="Google Shape;252;p30"/>
          <p:cNvSpPr/>
          <p:nvPr/>
        </p:nvSpPr>
        <p:spPr>
          <a:xfrm>
            <a:off x="3386867" y="986830"/>
            <a:ext cx="8413789" cy="470190"/>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0">
            <a:noAutofit/>
          </a:bodyPr>
          <a:lstStyle/>
          <a:p>
            <a:pPr marL="0" marR="0" lvl="0" indent="0" algn="l" rtl="0">
              <a:spcBef>
                <a:spcPts val="0"/>
              </a:spcBef>
              <a:spcAft>
                <a:spcPts val="0"/>
              </a:spcAft>
              <a:buNone/>
            </a:pPr>
            <a:r>
              <a:rPr lang="fr-FR" sz="1800" b="1" dirty="0">
                <a:solidFill>
                  <a:srgbClr val="323F4F"/>
                </a:solidFill>
                <a:latin typeface="Calibri"/>
                <a:ea typeface="Calibri"/>
                <a:cs typeface="Calibri"/>
                <a:sym typeface="Calibri"/>
              </a:rPr>
              <a:t>PRÉVISIONNEL FINANCIER</a:t>
            </a:r>
            <a:endParaRPr sz="1800" b="1" dirty="0">
              <a:solidFill>
                <a:srgbClr val="323F4F"/>
              </a:solidFill>
              <a:latin typeface="Calibri"/>
              <a:ea typeface="Calibri"/>
              <a:cs typeface="Calibri"/>
              <a:sym typeface="Calibri"/>
            </a:endParaRPr>
          </a:p>
        </p:txBody>
      </p:sp>
      <p:sp>
        <p:nvSpPr>
          <p:cNvPr id="253" name="Google Shape;253;p30"/>
          <p:cNvSpPr txBox="1"/>
          <p:nvPr/>
        </p:nvSpPr>
        <p:spPr>
          <a:xfrm>
            <a:off x="3421922" y="1705216"/>
            <a:ext cx="8378734" cy="923289"/>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Quelles prévisions de CA, emplois sur les 3/5 prochaines années ?</a:t>
            </a: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Quels sont vos besoins à financer (montant total et types de dépenses) ?</a:t>
            </a:r>
            <a:endParaRPr dirty="0"/>
          </a:p>
        </p:txBody>
      </p:sp>
      <p:sp>
        <p:nvSpPr>
          <p:cNvPr id="254" name="Google Shape;254;p30"/>
          <p:cNvSpPr txBox="1"/>
          <p:nvPr/>
        </p:nvSpPr>
        <p:spPr>
          <a:xfrm>
            <a:off x="7013196" y="4319801"/>
            <a:ext cx="4787459" cy="1387125"/>
          </a:xfrm>
          <a:prstGeom prst="rect">
            <a:avLst/>
          </a:prstGeom>
          <a:solidFill>
            <a:srgbClr val="F7B225"/>
          </a:solidFill>
          <a:ln>
            <a:noFill/>
          </a:ln>
        </p:spPr>
        <p:txBody>
          <a:bodyPr spcFirstLastPara="1" wrap="square" lIns="90000" tIns="46775" rIns="90000" bIns="46775" anchor="t" anchorCtr="1">
            <a:spAutoFit/>
          </a:bodyPr>
          <a:lstStyle/>
          <a:p>
            <a:pPr marL="0" marR="0" lvl="0" indent="0" algn="just" rtl="0">
              <a:lnSpc>
                <a:spcPct val="100000"/>
              </a:lnSpc>
              <a:spcBef>
                <a:spcPts val="0"/>
              </a:spcBef>
              <a:spcAft>
                <a:spcPts val="0"/>
              </a:spcAft>
              <a:buClr>
                <a:srgbClr val="000000"/>
              </a:buClr>
              <a:buSzPts val="1400"/>
              <a:buFont typeface="Arial"/>
              <a:buNone/>
            </a:pPr>
            <a:r>
              <a:rPr lang="fr-FR" sz="1400" b="1" dirty="0">
                <a:solidFill>
                  <a:srgbClr val="323F4F"/>
                </a:solidFill>
                <a:latin typeface="Calibri"/>
                <a:ea typeface="Calibri"/>
                <a:cs typeface="Calibri"/>
                <a:sym typeface="Calibri"/>
              </a:rPr>
              <a:t>Il s’agit dans cette slide :</a:t>
            </a:r>
            <a:endParaRPr dirty="0"/>
          </a:p>
          <a:p>
            <a:pPr marR="0" lvl="0" algn="just" rtl="0">
              <a:lnSpc>
                <a:spcPct val="100000"/>
              </a:lnSpc>
              <a:spcBef>
                <a:spcPts val="0"/>
              </a:spcBef>
              <a:spcAft>
                <a:spcPts val="0"/>
              </a:spcAft>
              <a:buClr>
                <a:srgbClr val="000000"/>
              </a:buClr>
              <a:buSzPts val="1400"/>
            </a:pPr>
            <a:r>
              <a:rPr lang="fr-FR" sz="1400" b="1" dirty="0">
                <a:solidFill>
                  <a:srgbClr val="323F4F"/>
                </a:solidFill>
                <a:latin typeface="Calibri"/>
                <a:ea typeface="Calibri"/>
                <a:cs typeface="Calibri"/>
                <a:sym typeface="Calibri"/>
              </a:rPr>
              <a:t>- Pour les projets, de nous communiquer votre première version de BP si déjà travaillé,</a:t>
            </a:r>
          </a:p>
          <a:p>
            <a:pPr marR="0" lvl="0" algn="just" rtl="0">
              <a:lnSpc>
                <a:spcPct val="100000"/>
              </a:lnSpc>
              <a:spcBef>
                <a:spcPts val="0"/>
              </a:spcBef>
              <a:spcAft>
                <a:spcPts val="0"/>
              </a:spcAft>
              <a:buClr>
                <a:srgbClr val="000000"/>
              </a:buClr>
              <a:buSzPts val="1400"/>
            </a:pPr>
            <a:r>
              <a:rPr lang="fr-FR" b="1" dirty="0">
                <a:solidFill>
                  <a:srgbClr val="323F4F"/>
                </a:solidFill>
                <a:latin typeface="Calibri"/>
                <a:ea typeface="Calibri"/>
                <a:cs typeface="Calibri"/>
                <a:sym typeface="Calibri"/>
              </a:rPr>
              <a:t>- Pour les entreprises créées, </a:t>
            </a:r>
            <a:r>
              <a:rPr lang="fr-FR" sz="1400" b="1" dirty="0">
                <a:solidFill>
                  <a:srgbClr val="323F4F"/>
                </a:solidFill>
                <a:latin typeface="Calibri"/>
                <a:ea typeface="Calibri"/>
                <a:cs typeface="Calibri"/>
                <a:sym typeface="Calibri"/>
              </a:rPr>
              <a:t>de nous communiquer votre BP actuel avec le réalisé N-1,</a:t>
            </a:r>
            <a:endParaRPr sz="1400" b="1" dirty="0">
              <a:solidFill>
                <a:srgbClr val="323F4F"/>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400"/>
              <a:buFont typeface="Arial"/>
              <a:buNone/>
            </a:pPr>
            <a:r>
              <a:rPr lang="fr-FR" sz="1400" b="1" dirty="0">
                <a:solidFill>
                  <a:srgbClr val="323F4F"/>
                </a:solidFill>
                <a:latin typeface="Calibri"/>
                <a:ea typeface="Calibri"/>
                <a:cs typeface="Calibri"/>
                <a:sym typeface="Calibri"/>
              </a:rPr>
              <a:t>- Vos besoins à financer totaux si déjà estimés.</a:t>
            </a:r>
            <a:endParaRPr sz="1400" b="1" dirty="0">
              <a:solidFill>
                <a:srgbClr val="323F4F"/>
              </a:solidFill>
              <a:latin typeface="Calibri"/>
              <a:ea typeface="Calibri"/>
              <a:cs typeface="Calibri"/>
              <a:sym typeface="Calibri"/>
            </a:endParaRPr>
          </a:p>
        </p:txBody>
      </p:sp>
      <p:sp>
        <p:nvSpPr>
          <p:cNvPr id="2" name="Rectangle 1">
            <a:extLst>
              <a:ext uri="{FF2B5EF4-FFF2-40B4-BE49-F238E27FC236}">
                <a16:creationId xmlns:a16="http://schemas.microsoft.com/office/drawing/2014/main" id="{00B13F4D-745C-E6D9-8911-BA1064A8D230}"/>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B790F949-98F4-8B10-BC50-4FB4A0B4D2E9}"/>
              </a:ext>
            </a:extLst>
          </p:cNvPr>
          <p:cNvPicPr>
            <a:picLocks noChangeAspect="1"/>
          </p:cNvPicPr>
          <p:nvPr/>
        </p:nvPicPr>
        <p:blipFill>
          <a:blip r:embed="rId4"/>
          <a:stretch>
            <a:fillRect/>
          </a:stretch>
        </p:blipFill>
        <p:spPr>
          <a:xfrm>
            <a:off x="338269" y="142240"/>
            <a:ext cx="2328308" cy="1359356"/>
          </a:xfrm>
          <a:prstGeom prst="rect">
            <a:avLst/>
          </a:prstGeom>
        </p:spPr>
      </p:pic>
    </p:spTree>
    <p:extLst>
      <p:ext uri="{BB962C8B-B14F-4D97-AF65-F5344CB8AC3E}">
        <p14:creationId xmlns:p14="http://schemas.microsoft.com/office/powerpoint/2010/main" val="13232036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3000" b="-13000"/>
          </a:stretch>
        </a:blipFill>
        <a:effectLst/>
      </p:bgPr>
    </p:bg>
    <p:spTree>
      <p:nvGrpSpPr>
        <p:cNvPr id="1" name="Shape 93"/>
        <p:cNvGrpSpPr/>
        <p:nvPr/>
      </p:nvGrpSpPr>
      <p:grpSpPr>
        <a:xfrm>
          <a:off x="0" y="0"/>
          <a:ext cx="0" cy="0"/>
          <a:chOff x="0" y="0"/>
          <a:chExt cx="0" cy="0"/>
        </a:xfrm>
      </p:grpSpPr>
      <p:sp>
        <p:nvSpPr>
          <p:cNvPr id="94" name="Google Shape;94;p14"/>
          <p:cNvSpPr/>
          <p:nvPr/>
        </p:nvSpPr>
        <p:spPr>
          <a:xfrm>
            <a:off x="2469396" y="533857"/>
            <a:ext cx="7253208"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i="0" u="none" strike="noStrike" cap="none" dirty="0">
                <a:solidFill>
                  <a:srgbClr val="0C0C0C"/>
                </a:solidFill>
                <a:latin typeface="Calibri"/>
                <a:ea typeface="Calibri"/>
                <a:cs typeface="Calibri"/>
                <a:sym typeface="Calibri"/>
              </a:rPr>
              <a:t>  </a:t>
            </a:r>
            <a:r>
              <a:rPr lang="fr-FR" sz="3600" b="1" i="0" u="none" strike="noStrike" cap="none" dirty="0">
                <a:solidFill>
                  <a:srgbClr val="2F5496"/>
                </a:solidFill>
                <a:latin typeface="Calibri"/>
                <a:ea typeface="Calibri"/>
                <a:cs typeface="Calibri"/>
                <a:sym typeface="Calibri"/>
              </a:rPr>
              <a:t> </a:t>
            </a:r>
            <a:r>
              <a:rPr lang="fr-FR" sz="3600" b="1" i="0" u="none" strike="noStrike" cap="none" dirty="0">
                <a:solidFill>
                  <a:srgbClr val="002060"/>
                </a:solidFill>
                <a:latin typeface="Calibri"/>
                <a:ea typeface="Calibri"/>
                <a:cs typeface="Calibri"/>
                <a:sym typeface="Calibri"/>
              </a:rPr>
              <a:t>CONSIGNES </a:t>
            </a:r>
            <a:r>
              <a:rPr lang="fr-FR" sz="3600" b="1" i="0" u="none" strike="noStrike" cap="none" dirty="0">
                <a:solidFill>
                  <a:schemeClr val="accent4"/>
                </a:solidFill>
                <a:latin typeface="Calibri"/>
                <a:ea typeface="Calibri"/>
                <a:cs typeface="Calibri"/>
                <a:sym typeface="Calibri"/>
              </a:rPr>
              <a:t>GÉNÉRALES</a:t>
            </a:r>
            <a:endParaRPr dirty="0"/>
          </a:p>
        </p:txBody>
      </p:sp>
      <p:sp>
        <p:nvSpPr>
          <p:cNvPr id="95" name="Google Shape;95;p14"/>
          <p:cNvSpPr txBox="1"/>
          <p:nvPr/>
        </p:nvSpPr>
        <p:spPr>
          <a:xfrm>
            <a:off x="2666577" y="1348247"/>
            <a:ext cx="7888239" cy="3874482"/>
          </a:xfrm>
          <a:prstGeom prst="rect">
            <a:avLst/>
          </a:prstGeom>
          <a:noFill/>
          <a:ln>
            <a:noFill/>
          </a:ln>
        </p:spPr>
        <p:txBody>
          <a:bodyPr spcFirstLastPara="1" wrap="square" lIns="91425" tIns="45700" rIns="91425" bIns="45700" anchor="t" anchorCtr="0">
            <a:spAutoFit/>
          </a:bodyPr>
          <a:lstStyle/>
          <a:p>
            <a:pPr marL="0" marR="0" lvl="0" indent="0" algn="just" rtl="0">
              <a:lnSpc>
                <a:spcPct val="107000"/>
              </a:lnSpc>
              <a:spcBef>
                <a:spcPts val="0"/>
              </a:spcBef>
              <a:spcAft>
                <a:spcPts val="0"/>
              </a:spcAft>
              <a:buNone/>
            </a:pPr>
            <a:r>
              <a:rPr lang="fr-FR" sz="1800" b="0" i="0" u="none" strike="noStrike" cap="none" dirty="0">
                <a:solidFill>
                  <a:srgbClr val="000000"/>
                </a:solidFill>
                <a:latin typeface="Calibri"/>
                <a:ea typeface="Calibri"/>
                <a:cs typeface="Calibri"/>
                <a:sym typeface="Calibri"/>
              </a:rPr>
              <a:t> </a:t>
            </a:r>
            <a:endParaRPr sz="1800" b="0" i="0" u="none" strike="noStrike" cap="none" dirty="0">
              <a:solidFill>
                <a:schemeClr val="dk2"/>
              </a:solidFill>
              <a:latin typeface="Calibri"/>
              <a:ea typeface="Calibri"/>
              <a:cs typeface="Calibri"/>
              <a:sym typeface="Calibri"/>
            </a:endParaRPr>
          </a:p>
          <a:p>
            <a:pPr marL="0" marR="0" lvl="0" indent="0" algn="l" rtl="0">
              <a:lnSpc>
                <a:spcPct val="107000"/>
              </a:lnSpc>
              <a:spcBef>
                <a:spcPts val="800"/>
              </a:spcBef>
              <a:spcAft>
                <a:spcPts val="0"/>
              </a:spcAft>
              <a:buNone/>
            </a:pPr>
            <a:r>
              <a:rPr lang="fr-FR" sz="1800" b="1" i="0" u="sng" strike="noStrike" cap="none" dirty="0">
                <a:solidFill>
                  <a:schemeClr val="dk2"/>
                </a:solidFill>
                <a:latin typeface="Calibri"/>
                <a:ea typeface="Calibri"/>
                <a:cs typeface="Calibri"/>
                <a:sym typeface="Calibri"/>
              </a:rPr>
              <a:t>Les dossiers de candidature devront être déposés avant le 7 avril 2023</a:t>
            </a:r>
            <a:r>
              <a:rPr lang="fr-FR" sz="1800" b="1" i="0" strike="noStrike" cap="none" dirty="0">
                <a:solidFill>
                  <a:schemeClr val="dk2"/>
                </a:solidFill>
                <a:latin typeface="Calibri"/>
                <a:ea typeface="Calibri"/>
                <a:cs typeface="Calibri"/>
                <a:sym typeface="Calibri"/>
              </a:rPr>
              <a:t> :</a:t>
            </a:r>
            <a:endParaRPr sz="1800" b="0" i="0" strike="noStrike" cap="none" dirty="0">
              <a:solidFill>
                <a:schemeClr val="dk2"/>
              </a:solidFill>
              <a:latin typeface="Calibri"/>
              <a:ea typeface="Calibri"/>
              <a:cs typeface="Calibri"/>
              <a:sym typeface="Calibri"/>
            </a:endParaRPr>
          </a:p>
          <a:p>
            <a:pPr marL="285750" marR="0" lvl="0" indent="-285750" algn="l" rtl="0">
              <a:spcBef>
                <a:spcPts val="800"/>
              </a:spcBef>
              <a:spcAft>
                <a:spcPts val="0"/>
              </a:spcAft>
              <a:buClr>
                <a:srgbClr val="EF7D00"/>
              </a:buClr>
              <a:buSzPts val="1000"/>
              <a:buFont typeface="Noto Sans Symbols"/>
              <a:buChar char="❖"/>
            </a:pPr>
            <a:r>
              <a:rPr lang="fr-FR" sz="1800" b="0" i="0" u="none" strike="noStrike" cap="none" dirty="0">
                <a:solidFill>
                  <a:schemeClr val="dk2"/>
                </a:solidFill>
                <a:latin typeface="Calibri"/>
                <a:ea typeface="Calibri"/>
                <a:cs typeface="Calibri"/>
                <a:sym typeface="Calibri"/>
              </a:rPr>
              <a:t>Sous la forme d’un seul document ;</a:t>
            </a:r>
            <a:endParaRPr sz="1800" b="0" i="0" u="none" strike="noStrike" cap="none" dirty="0">
              <a:solidFill>
                <a:schemeClr val="dk2"/>
              </a:solidFill>
              <a:latin typeface="Calibri"/>
              <a:ea typeface="Calibri"/>
              <a:cs typeface="Calibri"/>
              <a:sym typeface="Calibri"/>
            </a:endParaRPr>
          </a:p>
          <a:p>
            <a:pPr marL="285750" marR="0" lvl="0" indent="-285750" algn="l" rtl="0">
              <a:spcBef>
                <a:spcPts val="0"/>
              </a:spcBef>
              <a:spcAft>
                <a:spcPts val="0"/>
              </a:spcAft>
              <a:buClr>
                <a:srgbClr val="EF7D00"/>
              </a:buClr>
              <a:buSzPts val="1000"/>
              <a:buFont typeface="Noto Sans Symbols"/>
              <a:buChar char="❖"/>
            </a:pPr>
            <a:r>
              <a:rPr lang="fr-FR" sz="1800" b="0" i="0" u="none" strike="noStrike" cap="none" dirty="0">
                <a:solidFill>
                  <a:schemeClr val="dk2"/>
                </a:solidFill>
                <a:latin typeface="Calibri"/>
                <a:ea typeface="Calibri"/>
                <a:cs typeface="Calibri"/>
                <a:sym typeface="Calibri"/>
              </a:rPr>
              <a:t>Sous format électronique PDF/PPT ;</a:t>
            </a:r>
            <a:r>
              <a:rPr lang="fr-FR" sz="1800" b="1" i="0" u="none" strike="noStrike" cap="none" dirty="0">
                <a:solidFill>
                  <a:schemeClr val="dk2"/>
                </a:solidFill>
                <a:latin typeface="Calibri"/>
                <a:ea typeface="Calibri"/>
                <a:cs typeface="Calibri"/>
                <a:sym typeface="Calibri"/>
              </a:rPr>
              <a:t> </a:t>
            </a:r>
            <a:endParaRPr sz="1800" b="0" i="0" u="none" strike="noStrike" cap="none" dirty="0">
              <a:solidFill>
                <a:schemeClr val="dk2"/>
              </a:solidFill>
              <a:latin typeface="Calibri"/>
              <a:ea typeface="Calibri"/>
              <a:cs typeface="Calibri"/>
              <a:sym typeface="Calibri"/>
            </a:endParaRPr>
          </a:p>
          <a:p>
            <a:pPr marL="285750" marR="0" lvl="0" indent="-285750" algn="l" rtl="0">
              <a:spcBef>
                <a:spcPts val="0"/>
              </a:spcBef>
              <a:spcAft>
                <a:spcPts val="0"/>
              </a:spcAft>
              <a:buClr>
                <a:srgbClr val="EF7D00"/>
              </a:buClr>
              <a:buSzPts val="1000"/>
              <a:buFont typeface="Noto Sans Symbols"/>
              <a:buChar char="❖"/>
            </a:pPr>
            <a:r>
              <a:rPr lang="fr-FR" sz="1800" b="0" i="0" u="none" strike="noStrike" cap="none" dirty="0">
                <a:solidFill>
                  <a:schemeClr val="dk2"/>
                </a:solidFill>
                <a:latin typeface="Calibri"/>
                <a:ea typeface="Calibri"/>
                <a:cs typeface="Calibri"/>
                <a:sym typeface="Calibri"/>
              </a:rPr>
              <a:t>A envoyer par mail à : </a:t>
            </a:r>
            <a:r>
              <a:rPr lang="fr-FR" sz="1800" b="0" i="0" u="sng" strike="noStrike" cap="none" dirty="0">
                <a:solidFill>
                  <a:schemeClr val="hlink"/>
                </a:solidFill>
                <a:latin typeface="Calibri"/>
                <a:ea typeface="Calibri"/>
                <a:cs typeface="Calibri"/>
                <a:sym typeface="Calibri"/>
                <a:hlinkClick r:id="rId4"/>
              </a:rPr>
              <a:t>jessica.dubuis@innovosud.fr</a:t>
            </a:r>
            <a:endParaRPr lang="fr-FR" sz="1800" b="0" i="0" u="sng" strike="noStrike" cap="none" dirty="0">
              <a:solidFill>
                <a:schemeClr val="hlink"/>
              </a:solidFill>
              <a:latin typeface="Calibri"/>
              <a:ea typeface="Calibri"/>
              <a:cs typeface="Calibri"/>
              <a:sym typeface="Calibri"/>
            </a:endParaRPr>
          </a:p>
          <a:p>
            <a:pPr marL="285750" marR="0" lvl="0" indent="-285750" algn="l" rtl="0">
              <a:spcBef>
                <a:spcPts val="0"/>
              </a:spcBef>
              <a:spcAft>
                <a:spcPts val="0"/>
              </a:spcAft>
              <a:buClr>
                <a:srgbClr val="EF7D00"/>
              </a:buClr>
              <a:buSzPts val="1000"/>
              <a:buFont typeface="Noto Sans Symbols"/>
              <a:buChar char="❖"/>
            </a:pPr>
            <a:r>
              <a:rPr lang="fr-FR" sz="1800" b="0" i="0" u="none" strike="noStrike" cap="none" dirty="0">
                <a:solidFill>
                  <a:schemeClr val="dk2"/>
                </a:solidFill>
                <a:latin typeface="Calibri"/>
                <a:ea typeface="Calibri"/>
                <a:cs typeface="Calibri"/>
                <a:sym typeface="Calibri"/>
              </a:rPr>
              <a:t>Pour tout renseignement complémentaire, vous pouvez contacter Jessica DUBUIS au 07 50 55 70 03.</a:t>
            </a:r>
          </a:p>
          <a:p>
            <a:pPr marL="0" marR="0" lvl="0" indent="0" algn="l" rtl="0">
              <a:spcBef>
                <a:spcPts val="0"/>
              </a:spcBef>
              <a:spcAft>
                <a:spcPts val="0"/>
              </a:spcAft>
              <a:buNone/>
            </a:pPr>
            <a:endParaRPr sz="1800" b="0" i="0" u="sng" strike="noStrike" cap="none" dirty="0">
              <a:solidFill>
                <a:schemeClr val="dk2"/>
              </a:solidFill>
              <a:latin typeface="Calibri"/>
              <a:ea typeface="Calibri"/>
              <a:cs typeface="Calibri"/>
              <a:sym typeface="Calibri"/>
            </a:endParaRPr>
          </a:p>
          <a:p>
            <a:pPr marL="0" marR="0" lvl="0" indent="0" algn="l" rtl="0">
              <a:lnSpc>
                <a:spcPct val="107000"/>
              </a:lnSpc>
              <a:spcBef>
                <a:spcPts val="0"/>
              </a:spcBef>
              <a:spcAft>
                <a:spcPts val="0"/>
              </a:spcAft>
              <a:buNone/>
            </a:pPr>
            <a:r>
              <a:rPr lang="fr-FR" sz="1800" b="1" i="0" u="sng" strike="noStrike" cap="none" dirty="0">
                <a:solidFill>
                  <a:schemeClr val="dk2"/>
                </a:solidFill>
                <a:latin typeface="Calibri"/>
                <a:ea typeface="Calibri"/>
                <a:cs typeface="Calibri"/>
                <a:sym typeface="Calibri"/>
              </a:rPr>
              <a:t>2 étapes dans le dossier de candidature</a:t>
            </a:r>
            <a:r>
              <a:rPr lang="fr-FR" sz="1800" b="1" i="0" strike="noStrike" cap="none" dirty="0">
                <a:solidFill>
                  <a:schemeClr val="dk2"/>
                </a:solidFill>
                <a:latin typeface="Calibri"/>
                <a:ea typeface="Calibri"/>
                <a:cs typeface="Calibri"/>
                <a:sym typeface="Calibri"/>
              </a:rPr>
              <a:t> :</a:t>
            </a:r>
            <a:endParaRPr dirty="0"/>
          </a:p>
          <a:p>
            <a:pPr marL="285750" marR="0" lvl="0" indent="-285750" algn="l" rtl="0">
              <a:spcBef>
                <a:spcPts val="800"/>
              </a:spcBef>
              <a:spcAft>
                <a:spcPts val="0"/>
              </a:spcAft>
              <a:buClr>
                <a:srgbClr val="EF7D00"/>
              </a:buClr>
              <a:buSzPts val="1000"/>
              <a:buFont typeface="Noto Sans Symbols"/>
              <a:buChar char="❖"/>
            </a:pPr>
            <a:r>
              <a:rPr lang="fr-FR" sz="1800" b="0" i="0" u="none" strike="noStrike" cap="none" dirty="0">
                <a:solidFill>
                  <a:schemeClr val="dk2"/>
                </a:solidFill>
                <a:latin typeface="Calibri"/>
                <a:ea typeface="Calibri"/>
                <a:cs typeface="Calibri"/>
                <a:sym typeface="Calibri"/>
              </a:rPr>
              <a:t>Partie administrative du dossier : Slides Admin 1 à 5</a:t>
            </a:r>
            <a:endParaRPr dirty="0"/>
          </a:p>
          <a:p>
            <a:pPr marL="285750" marR="0" lvl="0" indent="-285750" algn="l" rtl="0">
              <a:spcBef>
                <a:spcPts val="0"/>
              </a:spcBef>
              <a:spcAft>
                <a:spcPts val="0"/>
              </a:spcAft>
              <a:buClr>
                <a:srgbClr val="EF7D00"/>
              </a:buClr>
              <a:buSzPts val="1000"/>
              <a:buFont typeface="Noto Sans Symbols"/>
              <a:buChar char="❖"/>
            </a:pPr>
            <a:r>
              <a:rPr lang="fr-FR" sz="1800" b="0" i="0" u="none" strike="noStrike" cap="none" dirty="0">
                <a:solidFill>
                  <a:schemeClr val="dk2"/>
                </a:solidFill>
                <a:latin typeface="Calibri"/>
                <a:ea typeface="Calibri"/>
                <a:cs typeface="Calibri"/>
                <a:sym typeface="Calibri"/>
              </a:rPr>
              <a:t>Partie présentation du projet : Slides Prez 1 à 10</a:t>
            </a:r>
            <a:endParaRPr sz="1800" b="0" i="0" u="none" strike="noStrike" cap="none" dirty="0">
              <a:solidFill>
                <a:schemeClr val="dk2"/>
              </a:solidFill>
              <a:latin typeface="Calibri"/>
              <a:ea typeface="Calibri"/>
              <a:cs typeface="Calibri"/>
              <a:sym typeface="Calibri"/>
            </a:endParaRPr>
          </a:p>
          <a:p>
            <a:pPr marL="285750" marR="0" lvl="0" indent="-222250" algn="l" rtl="0">
              <a:spcBef>
                <a:spcPts val="0"/>
              </a:spcBef>
              <a:spcAft>
                <a:spcPts val="0"/>
              </a:spcAft>
              <a:buClr>
                <a:srgbClr val="EF7D00"/>
              </a:buClr>
              <a:buSzPts val="1000"/>
              <a:buFont typeface="Noto Sans Symbols"/>
              <a:buNone/>
            </a:pPr>
            <a:endParaRPr sz="2400" b="0" i="0" u="none" strike="noStrike" cap="none" dirty="0">
              <a:solidFill>
                <a:schemeClr val="dk1"/>
              </a:solidFill>
              <a:latin typeface="Calibri"/>
              <a:ea typeface="Calibri"/>
              <a:cs typeface="Calibri"/>
              <a:sym typeface="Calibri"/>
            </a:endParaRPr>
          </a:p>
        </p:txBody>
      </p:sp>
      <p:sp>
        <p:nvSpPr>
          <p:cNvPr id="2" name="Rectangle 1">
            <a:extLst>
              <a:ext uri="{FF2B5EF4-FFF2-40B4-BE49-F238E27FC236}">
                <a16:creationId xmlns:a16="http://schemas.microsoft.com/office/drawing/2014/main" id="{904AB41F-67D5-447F-57B7-B3EF955BD839}"/>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E0138B63-6554-6DE5-6CE4-BA3CADD52E3A}"/>
              </a:ext>
            </a:extLst>
          </p:cNvPr>
          <p:cNvPicPr>
            <a:picLocks noChangeAspect="1"/>
          </p:cNvPicPr>
          <p:nvPr/>
        </p:nvPicPr>
        <p:blipFill>
          <a:blip r:embed="rId5"/>
          <a:stretch>
            <a:fillRect/>
          </a:stretch>
        </p:blipFill>
        <p:spPr>
          <a:xfrm>
            <a:off x="338269" y="142240"/>
            <a:ext cx="2328308" cy="1359356"/>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58"/>
        <p:cNvGrpSpPr/>
        <p:nvPr/>
      </p:nvGrpSpPr>
      <p:grpSpPr>
        <a:xfrm>
          <a:off x="0" y="0"/>
          <a:ext cx="0" cy="0"/>
          <a:chOff x="0" y="0"/>
          <a:chExt cx="0" cy="0"/>
        </a:xfrm>
      </p:grpSpPr>
      <p:sp>
        <p:nvSpPr>
          <p:cNvPr id="259" name="Google Shape;259;p31"/>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a:solidFill>
                  <a:srgbClr val="0C0C0C"/>
                </a:solidFill>
                <a:latin typeface="Calibri"/>
                <a:ea typeface="Calibri"/>
                <a:cs typeface="Calibri"/>
                <a:sym typeface="Calibri"/>
              </a:rPr>
              <a:t>  </a:t>
            </a:r>
            <a:r>
              <a:rPr lang="fr-FR" sz="3600" b="1">
                <a:solidFill>
                  <a:srgbClr val="2F5496"/>
                </a:solidFill>
                <a:latin typeface="Calibri"/>
                <a:ea typeface="Calibri"/>
                <a:cs typeface="Calibri"/>
                <a:sym typeface="Calibri"/>
              </a:rPr>
              <a:t> </a:t>
            </a:r>
            <a:endParaRPr sz="3000" b="1">
              <a:solidFill>
                <a:srgbClr val="EA8B00"/>
              </a:solidFill>
              <a:latin typeface="Calibri"/>
              <a:ea typeface="Calibri"/>
              <a:cs typeface="Calibri"/>
              <a:sym typeface="Calibri"/>
            </a:endParaRPr>
          </a:p>
        </p:txBody>
      </p:sp>
      <p:sp>
        <p:nvSpPr>
          <p:cNvPr id="261" name="Google Shape;261;p31"/>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spcBef>
                <a:spcPts val="0"/>
              </a:spcBef>
              <a:spcAft>
                <a:spcPts val="0"/>
              </a:spcAft>
              <a:buNone/>
            </a:pPr>
            <a:r>
              <a:rPr lang="fr-FR" sz="1800" b="1">
                <a:solidFill>
                  <a:srgbClr val="F7B225"/>
                </a:solidFill>
                <a:latin typeface="Calibri"/>
                <a:ea typeface="Calibri"/>
                <a:cs typeface="Calibri"/>
                <a:sym typeface="Calibri"/>
              </a:rPr>
              <a:t>Slide Prez 10</a:t>
            </a:r>
            <a:endParaRPr/>
          </a:p>
        </p:txBody>
      </p:sp>
      <p:sp>
        <p:nvSpPr>
          <p:cNvPr id="262" name="Google Shape;262;p31"/>
          <p:cNvSpPr/>
          <p:nvPr/>
        </p:nvSpPr>
        <p:spPr>
          <a:xfrm>
            <a:off x="2314575" y="1681851"/>
            <a:ext cx="9417760" cy="2145819"/>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w="9525" cap="flat" cmpd="sng">
            <a:solidFill>
              <a:schemeClr val="dk2"/>
            </a:solidFill>
            <a:prstDash val="solid"/>
            <a:round/>
            <a:headEnd type="none" w="sm" len="sm"/>
            <a:tailEnd type="none" w="sm" len="sm"/>
          </a:ln>
        </p:spPr>
        <p:txBody>
          <a:bodyPr spcFirstLastPara="1" wrap="square" lIns="91425" tIns="45700" rIns="91425" bIns="45700" anchor="t" anchorCtr="0">
            <a:noAutofit/>
          </a:bodyPr>
          <a:lstStyle/>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Les atouts identifiés de votre territoire d’implantation pour l’expérimentation produit : ressources naturelles, positionnement géographique, stratégie économique, spécificités régionales, présence de partenaires clés….</a:t>
            </a:r>
            <a:endParaRPr dirty="0"/>
          </a:p>
          <a:p>
            <a:pPr marL="0" marR="0" lvl="0" indent="0" algn="just" rtl="0">
              <a:spcBef>
                <a:spcPts val="0"/>
              </a:spcBef>
              <a:spcAft>
                <a:spcPts val="0"/>
              </a:spcAft>
              <a:buNone/>
            </a:pP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Vos besoins en partenariat et ressources (commerciales et/ou industrielles) : expertise, moyens de production, locaux industriels…</a:t>
            </a:r>
            <a:endParaRPr dirty="0"/>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Nom des partenaires clés identifiés (entreprises et acteurs économiques).</a:t>
            </a:r>
            <a:endParaRPr dirty="0"/>
          </a:p>
        </p:txBody>
      </p:sp>
      <p:sp>
        <p:nvSpPr>
          <p:cNvPr id="263" name="Google Shape;263;p31"/>
          <p:cNvSpPr/>
          <p:nvPr/>
        </p:nvSpPr>
        <p:spPr>
          <a:xfrm>
            <a:off x="3241040" y="826121"/>
            <a:ext cx="8491296" cy="376318"/>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0">
            <a:noAutofit/>
          </a:bodyPr>
          <a:lstStyle/>
          <a:p>
            <a:pPr marL="0" marR="0" lvl="0" indent="0" algn="l" rtl="0">
              <a:spcBef>
                <a:spcPts val="0"/>
              </a:spcBef>
              <a:spcAft>
                <a:spcPts val="0"/>
              </a:spcAft>
              <a:buNone/>
            </a:pPr>
            <a:r>
              <a:rPr lang="fr-FR" sz="1800" b="1" dirty="0">
                <a:solidFill>
                  <a:srgbClr val="323F4F"/>
                </a:solidFill>
                <a:latin typeface="Calibri"/>
                <a:ea typeface="Calibri"/>
                <a:cs typeface="Calibri"/>
                <a:sym typeface="Calibri"/>
              </a:rPr>
              <a:t>VOTRE IMPLANTATION EN OCCITANIE / VOTRE INTÉRÊT POUR UN ACCOMPAGNEMENT</a:t>
            </a:r>
            <a:endParaRPr sz="1800" b="1" dirty="0">
              <a:solidFill>
                <a:srgbClr val="323F4F"/>
              </a:solidFill>
              <a:latin typeface="Calibri"/>
              <a:ea typeface="Calibri"/>
              <a:cs typeface="Calibri"/>
              <a:sym typeface="Calibri"/>
            </a:endParaRPr>
          </a:p>
        </p:txBody>
      </p:sp>
      <p:sp>
        <p:nvSpPr>
          <p:cNvPr id="264" name="Google Shape;264;p31"/>
          <p:cNvSpPr txBox="1"/>
          <p:nvPr/>
        </p:nvSpPr>
        <p:spPr>
          <a:xfrm>
            <a:off x="7312007" y="4540271"/>
            <a:ext cx="4420329" cy="1847811"/>
          </a:xfrm>
          <a:prstGeom prst="rect">
            <a:avLst/>
          </a:prstGeom>
          <a:solidFill>
            <a:srgbClr val="F7B225"/>
          </a:solidFill>
          <a:ln>
            <a:noFill/>
          </a:ln>
        </p:spPr>
        <p:txBody>
          <a:bodyPr spcFirstLastPara="1" wrap="square" lIns="90000" tIns="46775" rIns="90000" bIns="46775" anchor="t" anchorCtr="1">
            <a:spAutoFit/>
          </a:bodyPr>
          <a:lstStyle/>
          <a:p>
            <a:pPr marL="0" marR="0" lvl="0" indent="0" algn="just" rtl="0">
              <a:spcBef>
                <a:spcPts val="0"/>
              </a:spcBef>
              <a:spcAft>
                <a:spcPts val="0"/>
              </a:spcAft>
              <a:buNone/>
            </a:pPr>
            <a:r>
              <a:rPr lang="fr-FR" sz="1400" b="1" dirty="0">
                <a:solidFill>
                  <a:srgbClr val="323F4F"/>
                </a:solidFill>
                <a:latin typeface="Calibri"/>
                <a:ea typeface="Calibri"/>
                <a:cs typeface="Calibri"/>
                <a:sym typeface="Calibri"/>
              </a:rPr>
              <a:t>L’objectif est d’expliquer :</a:t>
            </a:r>
            <a:endParaRPr dirty="0"/>
          </a:p>
          <a:p>
            <a:pPr marL="0" marR="0" lvl="0" indent="0" algn="just" rtl="0">
              <a:spcBef>
                <a:spcPts val="0"/>
              </a:spcBef>
              <a:spcAft>
                <a:spcPts val="0"/>
              </a:spcAft>
              <a:buNone/>
            </a:pPr>
            <a:r>
              <a:rPr lang="fr-FR" sz="1400" b="1" dirty="0">
                <a:solidFill>
                  <a:srgbClr val="323F4F"/>
                </a:solidFill>
                <a:latin typeface="Calibri"/>
                <a:ea typeface="Calibri"/>
                <a:cs typeface="Calibri"/>
                <a:sym typeface="Calibri"/>
              </a:rPr>
              <a:t>- Le choix de votre implantation sur l’un des territoires de l’Occitanie en mettant en avant la complémentarité du projet avec les territoires d’expérimentation visés,</a:t>
            </a:r>
            <a:endParaRPr dirty="0"/>
          </a:p>
          <a:p>
            <a:pPr marL="0" marR="0" lvl="0" indent="0" algn="just" rtl="0">
              <a:spcBef>
                <a:spcPts val="0"/>
              </a:spcBef>
              <a:spcAft>
                <a:spcPts val="0"/>
              </a:spcAft>
              <a:buNone/>
            </a:pPr>
            <a:r>
              <a:rPr lang="fr-FR" sz="1400" b="1" dirty="0">
                <a:solidFill>
                  <a:srgbClr val="323F4F"/>
                </a:solidFill>
                <a:latin typeface="Calibri"/>
                <a:ea typeface="Calibri"/>
                <a:cs typeface="Calibri"/>
                <a:sym typeface="Calibri"/>
              </a:rPr>
              <a:t>- L’intérêt d’être accompagné par le catalyseur biterrois (ex : mise en relation avec des partenaires industriels locaux et des acteurs de la filière visée, valeur de l’accompagnement proposé…).</a:t>
            </a:r>
            <a:endParaRPr dirty="0"/>
          </a:p>
        </p:txBody>
      </p:sp>
      <p:sp>
        <p:nvSpPr>
          <p:cNvPr id="2" name="Rectangle 1">
            <a:extLst>
              <a:ext uri="{FF2B5EF4-FFF2-40B4-BE49-F238E27FC236}">
                <a16:creationId xmlns:a16="http://schemas.microsoft.com/office/drawing/2014/main" id="{AF4C2B30-6611-9F99-8176-C25AE1076729}"/>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0A25BF1A-F3EC-4D16-C082-1C573CDF83F5}"/>
              </a:ext>
            </a:extLst>
          </p:cNvPr>
          <p:cNvPicPr>
            <a:picLocks noChangeAspect="1"/>
          </p:cNvPicPr>
          <p:nvPr/>
        </p:nvPicPr>
        <p:blipFill>
          <a:blip r:embed="rId4"/>
          <a:stretch>
            <a:fillRect/>
          </a:stretch>
        </p:blipFill>
        <p:spPr>
          <a:xfrm>
            <a:off x="338269" y="142240"/>
            <a:ext cx="2328308" cy="1359356"/>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3000" b="-13000"/>
          </a:stretch>
        </a:blipFill>
        <a:effectLst/>
      </p:bgPr>
    </p:bg>
    <p:spTree>
      <p:nvGrpSpPr>
        <p:cNvPr id="1" name="Shape 268"/>
        <p:cNvGrpSpPr/>
        <p:nvPr/>
      </p:nvGrpSpPr>
      <p:grpSpPr>
        <a:xfrm>
          <a:off x="0" y="0"/>
          <a:ext cx="0" cy="0"/>
          <a:chOff x="0" y="0"/>
          <a:chExt cx="0" cy="0"/>
        </a:xfrm>
      </p:grpSpPr>
      <p:sp>
        <p:nvSpPr>
          <p:cNvPr id="8" name="Rectangle 7">
            <a:extLst>
              <a:ext uri="{FF2B5EF4-FFF2-40B4-BE49-F238E27FC236}">
                <a16:creationId xmlns:a16="http://schemas.microsoft.com/office/drawing/2014/main" id="{0CF0ECD8-9672-37CC-96B5-AA8CE631331E}"/>
              </a:ext>
            </a:extLst>
          </p:cNvPr>
          <p:cNvSpPr/>
          <p:nvPr/>
        </p:nvSpPr>
        <p:spPr>
          <a:xfrm>
            <a:off x="7511010" y="5902035"/>
            <a:ext cx="4579390" cy="74133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9" name="Google Shape;269;p32"/>
          <p:cNvSpPr/>
          <p:nvPr/>
        </p:nvSpPr>
        <p:spPr>
          <a:xfrm>
            <a:off x="2469396" y="1596649"/>
            <a:ext cx="7253208" cy="1645387"/>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dirty="0">
                <a:solidFill>
                  <a:srgbClr val="002060"/>
                </a:solidFill>
                <a:latin typeface="Calibri"/>
                <a:ea typeface="Calibri"/>
                <a:cs typeface="Calibri"/>
                <a:sym typeface="Calibri"/>
              </a:rPr>
              <a:t>RAPPEL DES DIFFÉRENTES ÉTAPES </a:t>
            </a:r>
            <a:endParaRPr sz="3600" b="1" i="0" u="none" strike="noStrike" cap="none" dirty="0">
              <a:solidFill>
                <a:srgbClr val="AEABAB"/>
              </a:solidFill>
              <a:latin typeface="Calibri"/>
              <a:ea typeface="Calibri"/>
              <a:cs typeface="Calibri"/>
              <a:sym typeface="Calibri"/>
            </a:endParaRPr>
          </a:p>
          <a:p>
            <a:pPr marL="0" marR="0" lvl="0" indent="0" algn="ctr" rtl="0">
              <a:lnSpc>
                <a:spcPct val="150000"/>
              </a:lnSpc>
              <a:spcBef>
                <a:spcPts val="0"/>
              </a:spcBef>
              <a:spcAft>
                <a:spcPts val="0"/>
              </a:spcAft>
              <a:buNone/>
            </a:pPr>
            <a:r>
              <a:rPr lang="fr-FR" sz="3600" b="1" dirty="0">
                <a:solidFill>
                  <a:schemeClr val="accent4"/>
                </a:solidFill>
                <a:latin typeface="Calibri"/>
                <a:ea typeface="Calibri"/>
                <a:cs typeface="Calibri"/>
                <a:sym typeface="Calibri"/>
              </a:rPr>
              <a:t>DE SÉLECTION</a:t>
            </a:r>
            <a:endParaRPr dirty="0"/>
          </a:p>
        </p:txBody>
      </p:sp>
      <p:sp>
        <p:nvSpPr>
          <p:cNvPr id="270" name="Google Shape;270;p32"/>
          <p:cNvSpPr txBox="1"/>
          <p:nvPr/>
        </p:nvSpPr>
        <p:spPr>
          <a:xfrm>
            <a:off x="1955540" y="3429000"/>
            <a:ext cx="8280920" cy="923289"/>
          </a:xfrm>
          <a:prstGeom prst="rect">
            <a:avLst/>
          </a:prstGeom>
          <a:noFill/>
          <a:ln>
            <a:noFill/>
          </a:ln>
        </p:spPr>
        <p:txBody>
          <a:bodyPr spcFirstLastPara="1" wrap="square" lIns="91425" tIns="45700" rIns="91425" bIns="45700" anchor="t" anchorCtr="0">
            <a:spAutoFit/>
          </a:bodyPr>
          <a:lstStyle/>
          <a:p>
            <a:pPr marL="285750" marR="0" lvl="0" indent="-285750" algn="l" rtl="0">
              <a:spcBef>
                <a:spcPts val="0"/>
              </a:spcBef>
              <a:spcAft>
                <a:spcPts val="0"/>
              </a:spcAft>
              <a:buClr>
                <a:srgbClr val="EF7D00"/>
              </a:buClr>
              <a:buSzPts val="1000"/>
              <a:buFont typeface="Noto Sans Symbols"/>
              <a:buChar char="❖"/>
            </a:pPr>
            <a:r>
              <a:rPr lang="fr-FR" sz="1800" b="1" dirty="0">
                <a:solidFill>
                  <a:schemeClr val="dk2"/>
                </a:solidFill>
                <a:latin typeface="Calibri"/>
                <a:ea typeface="Calibri"/>
                <a:cs typeface="Calibri"/>
                <a:sym typeface="Calibri"/>
              </a:rPr>
              <a:t>7 Avril 2023 : Date de clôture des dossiers de candidatures</a:t>
            </a:r>
            <a:endParaRPr sz="1800" b="1" dirty="0">
              <a:solidFill>
                <a:schemeClr val="dk2"/>
              </a:solidFill>
              <a:latin typeface="Calibri"/>
              <a:ea typeface="Calibri"/>
              <a:cs typeface="Calibri"/>
              <a:sym typeface="Calibri"/>
            </a:endParaRPr>
          </a:p>
          <a:p>
            <a:pPr marL="285750" marR="0" lvl="0" indent="-285750" algn="l" rtl="0">
              <a:spcBef>
                <a:spcPts val="0"/>
              </a:spcBef>
              <a:spcAft>
                <a:spcPts val="0"/>
              </a:spcAft>
              <a:buClr>
                <a:srgbClr val="EF7D00"/>
              </a:buClr>
              <a:buSzPts val="1000"/>
              <a:buFont typeface="Noto Sans Symbols"/>
              <a:buChar char="❖"/>
            </a:pPr>
            <a:r>
              <a:rPr lang="fr-FR" sz="1800" b="1" dirty="0">
                <a:solidFill>
                  <a:schemeClr val="dk2"/>
                </a:solidFill>
                <a:latin typeface="Calibri"/>
                <a:ea typeface="Calibri"/>
                <a:cs typeface="Calibri"/>
                <a:sym typeface="Calibri"/>
              </a:rPr>
              <a:t>12 Avril 2023 : Comité de Sélection des projets</a:t>
            </a:r>
            <a:endParaRPr dirty="0"/>
          </a:p>
          <a:p>
            <a:pPr marL="285750" marR="0" lvl="0" indent="-285750" algn="l" rtl="0">
              <a:spcBef>
                <a:spcPts val="0"/>
              </a:spcBef>
              <a:spcAft>
                <a:spcPts val="0"/>
              </a:spcAft>
              <a:buClr>
                <a:srgbClr val="EF7D00"/>
              </a:buClr>
              <a:buSzPts val="1000"/>
              <a:buFont typeface="Noto Sans Symbols"/>
              <a:buChar char="❖"/>
            </a:pPr>
            <a:r>
              <a:rPr lang="fr-FR" sz="1800" b="1" dirty="0">
                <a:solidFill>
                  <a:schemeClr val="dk2"/>
                </a:solidFill>
                <a:latin typeface="Calibri"/>
                <a:ea typeface="Calibri"/>
                <a:cs typeface="Calibri"/>
                <a:sym typeface="Calibri"/>
              </a:rPr>
              <a:t>20 Avril 2023 :  Lancement de la Promo</a:t>
            </a:r>
            <a:endParaRPr sz="1800" b="1" dirty="0">
              <a:solidFill>
                <a:schemeClr val="dk2"/>
              </a:solidFill>
              <a:latin typeface="Calibri"/>
              <a:ea typeface="Calibri"/>
              <a:cs typeface="Calibri"/>
              <a:sym typeface="Calibri"/>
            </a:endParaRPr>
          </a:p>
        </p:txBody>
      </p:sp>
      <p:pic>
        <p:nvPicPr>
          <p:cNvPr id="3" name="Image 2">
            <a:extLst>
              <a:ext uri="{FF2B5EF4-FFF2-40B4-BE49-F238E27FC236}">
                <a16:creationId xmlns:a16="http://schemas.microsoft.com/office/drawing/2014/main" id="{9CBA82CD-C636-CCD9-DF13-8427C500C9F5}"/>
              </a:ext>
            </a:extLst>
          </p:cNvPr>
          <p:cNvPicPr>
            <a:picLocks noChangeAspect="1"/>
          </p:cNvPicPr>
          <p:nvPr/>
        </p:nvPicPr>
        <p:blipFill>
          <a:blip r:embed="rId4"/>
          <a:stretch>
            <a:fillRect/>
          </a:stretch>
        </p:blipFill>
        <p:spPr>
          <a:xfrm>
            <a:off x="7511010" y="5902035"/>
            <a:ext cx="3897402" cy="749067"/>
          </a:xfrm>
          <a:prstGeom prst="rect">
            <a:avLst/>
          </a:prstGeom>
        </p:spPr>
      </p:pic>
      <p:pic>
        <p:nvPicPr>
          <p:cNvPr id="5" name="Image 4">
            <a:extLst>
              <a:ext uri="{FF2B5EF4-FFF2-40B4-BE49-F238E27FC236}">
                <a16:creationId xmlns:a16="http://schemas.microsoft.com/office/drawing/2014/main" id="{F10DCC38-DF9E-5A5B-AC92-27E5FBD907AE}"/>
              </a:ext>
            </a:extLst>
          </p:cNvPr>
          <p:cNvPicPr>
            <a:picLocks noChangeAspect="1"/>
          </p:cNvPicPr>
          <p:nvPr/>
        </p:nvPicPr>
        <p:blipFill>
          <a:blip r:embed="rId5"/>
          <a:stretch>
            <a:fillRect/>
          </a:stretch>
        </p:blipFill>
        <p:spPr>
          <a:xfrm>
            <a:off x="3987028" y="165278"/>
            <a:ext cx="1213573" cy="1312996"/>
          </a:xfrm>
          <a:prstGeom prst="rect">
            <a:avLst/>
          </a:prstGeom>
        </p:spPr>
      </p:pic>
      <p:pic>
        <p:nvPicPr>
          <p:cNvPr id="7" name="Image 6">
            <a:extLst>
              <a:ext uri="{FF2B5EF4-FFF2-40B4-BE49-F238E27FC236}">
                <a16:creationId xmlns:a16="http://schemas.microsoft.com/office/drawing/2014/main" id="{5D83BA20-7357-780C-2CF5-642312E31550}"/>
              </a:ext>
            </a:extLst>
          </p:cNvPr>
          <p:cNvPicPr>
            <a:picLocks noChangeAspect="1"/>
          </p:cNvPicPr>
          <p:nvPr/>
        </p:nvPicPr>
        <p:blipFill>
          <a:blip r:embed="rId6"/>
          <a:stretch>
            <a:fillRect/>
          </a:stretch>
        </p:blipFill>
        <p:spPr>
          <a:xfrm>
            <a:off x="603055" y="320299"/>
            <a:ext cx="2857500" cy="1276350"/>
          </a:xfrm>
          <a:prstGeom prst="rect">
            <a:avLst/>
          </a:prstGeom>
        </p:spPr>
      </p:pic>
      <p:pic>
        <p:nvPicPr>
          <p:cNvPr id="6" name="Image 5">
            <a:extLst>
              <a:ext uri="{FF2B5EF4-FFF2-40B4-BE49-F238E27FC236}">
                <a16:creationId xmlns:a16="http://schemas.microsoft.com/office/drawing/2014/main" id="{3467F320-A097-7868-56C8-63E257FAAFF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1309917" y="6088814"/>
            <a:ext cx="516323" cy="393522"/>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5"/>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i="0" u="none" strike="noStrike" cap="none">
                <a:solidFill>
                  <a:srgbClr val="0C0C0C"/>
                </a:solidFill>
                <a:latin typeface="Calibri"/>
                <a:ea typeface="Calibri"/>
                <a:cs typeface="Calibri"/>
                <a:sym typeface="Calibri"/>
              </a:rPr>
              <a:t>  </a:t>
            </a:r>
            <a:r>
              <a:rPr lang="fr-FR" sz="3600" b="1" i="0" u="none" strike="noStrike" cap="none">
                <a:solidFill>
                  <a:srgbClr val="2F5496"/>
                </a:solidFill>
                <a:latin typeface="Calibri"/>
                <a:ea typeface="Calibri"/>
                <a:cs typeface="Calibri"/>
                <a:sym typeface="Calibri"/>
              </a:rPr>
              <a:t> </a:t>
            </a:r>
            <a:endParaRPr sz="3000" b="1" i="0" u="none" strike="noStrike" cap="none">
              <a:solidFill>
                <a:srgbClr val="EA8B00"/>
              </a:solidFill>
              <a:latin typeface="Calibri"/>
              <a:ea typeface="Calibri"/>
              <a:cs typeface="Calibri"/>
              <a:sym typeface="Calibri"/>
            </a:endParaRPr>
          </a:p>
        </p:txBody>
      </p:sp>
      <p:sp>
        <p:nvSpPr>
          <p:cNvPr id="101" name="Google Shape;101;p15"/>
          <p:cNvSpPr txBox="1"/>
          <p:nvPr/>
        </p:nvSpPr>
        <p:spPr>
          <a:xfrm>
            <a:off x="3804471" y="2844155"/>
            <a:ext cx="6048672" cy="369332"/>
          </a:xfrm>
          <a:prstGeom prst="rect">
            <a:avLst/>
          </a:prstGeom>
          <a:solidFill>
            <a:schemeClr val="dk2"/>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fr-FR" sz="1800" b="1" i="0" u="none" strike="noStrike" cap="none">
                <a:solidFill>
                  <a:schemeClr val="lt1"/>
                </a:solidFill>
                <a:latin typeface="Calibri"/>
                <a:ea typeface="Calibri"/>
                <a:cs typeface="Calibri"/>
                <a:sym typeface="Calibri"/>
              </a:rPr>
              <a:t>PARTIE 1 : DOSSIER ADMINISTRATIF</a:t>
            </a:r>
            <a:endParaRPr sz="1800" b="1" i="0" u="none" strike="noStrike" cap="none">
              <a:solidFill>
                <a:schemeClr val="dk1"/>
              </a:solidFill>
              <a:latin typeface="Calibri"/>
              <a:ea typeface="Calibri"/>
              <a:cs typeface="Calibri"/>
              <a:sym typeface="Calibri"/>
            </a:endParaRPr>
          </a:p>
        </p:txBody>
      </p:sp>
      <p:sp>
        <p:nvSpPr>
          <p:cNvPr id="103" name="Google Shape;103;p15"/>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lnSpc>
                <a:spcPct val="100000"/>
              </a:lnSpc>
              <a:spcBef>
                <a:spcPts val="0"/>
              </a:spcBef>
              <a:spcAft>
                <a:spcPts val="0"/>
              </a:spcAft>
              <a:buClr>
                <a:schemeClr val="dk2"/>
              </a:buClr>
              <a:buSzPts val="1800"/>
              <a:buFont typeface="Calibri"/>
              <a:buNone/>
            </a:pPr>
            <a:r>
              <a:rPr lang="fr-FR" sz="1800" b="1" i="0" u="none" strike="noStrike" cap="none">
                <a:solidFill>
                  <a:schemeClr val="dk2"/>
                </a:solidFill>
                <a:latin typeface="Calibri"/>
                <a:ea typeface="Calibri"/>
                <a:cs typeface="Calibri"/>
                <a:sym typeface="Calibri"/>
              </a:rPr>
              <a:t>Slide Admin</a:t>
            </a:r>
            <a:endParaRPr sz="2400" b="0" i="0" u="none" strike="noStrike" cap="none">
              <a:solidFill>
                <a:schemeClr val="dk2"/>
              </a:solidFill>
              <a:latin typeface="Times New Roman"/>
              <a:ea typeface="Times New Roman"/>
              <a:cs typeface="Times New Roman"/>
              <a:sym typeface="Times New Roman"/>
            </a:endParaRPr>
          </a:p>
        </p:txBody>
      </p:sp>
      <p:sp>
        <p:nvSpPr>
          <p:cNvPr id="2" name="Rectangle 1">
            <a:extLst>
              <a:ext uri="{FF2B5EF4-FFF2-40B4-BE49-F238E27FC236}">
                <a16:creationId xmlns:a16="http://schemas.microsoft.com/office/drawing/2014/main" id="{42910573-46BB-84AC-69F3-5632A6123211}"/>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9B19D9CB-BAA9-9713-08F1-9C644E8DDC43}"/>
              </a:ext>
            </a:extLst>
          </p:cNvPr>
          <p:cNvPicPr>
            <a:picLocks noChangeAspect="1"/>
          </p:cNvPicPr>
          <p:nvPr/>
        </p:nvPicPr>
        <p:blipFill>
          <a:blip r:embed="rId4"/>
          <a:stretch>
            <a:fillRect/>
          </a:stretch>
        </p:blipFill>
        <p:spPr>
          <a:xfrm>
            <a:off x="338269" y="142240"/>
            <a:ext cx="2328308" cy="1359356"/>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07"/>
        <p:cNvGrpSpPr/>
        <p:nvPr/>
      </p:nvGrpSpPr>
      <p:grpSpPr>
        <a:xfrm>
          <a:off x="0" y="0"/>
          <a:ext cx="0" cy="0"/>
          <a:chOff x="0" y="0"/>
          <a:chExt cx="0" cy="0"/>
        </a:xfrm>
      </p:grpSpPr>
      <p:sp>
        <p:nvSpPr>
          <p:cNvPr id="108" name="Google Shape;108;p16"/>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i="0" u="none" strike="noStrike" cap="none">
                <a:solidFill>
                  <a:srgbClr val="0C0C0C"/>
                </a:solidFill>
                <a:latin typeface="Calibri"/>
                <a:ea typeface="Calibri"/>
                <a:cs typeface="Calibri"/>
                <a:sym typeface="Calibri"/>
              </a:rPr>
              <a:t>  </a:t>
            </a:r>
            <a:r>
              <a:rPr lang="fr-FR" sz="3600" b="1" i="0" u="none" strike="noStrike" cap="none">
                <a:solidFill>
                  <a:srgbClr val="2F5496"/>
                </a:solidFill>
                <a:latin typeface="Calibri"/>
                <a:ea typeface="Calibri"/>
                <a:cs typeface="Calibri"/>
                <a:sym typeface="Calibri"/>
              </a:rPr>
              <a:t> </a:t>
            </a:r>
            <a:endParaRPr sz="3000" b="1" i="0" u="none" strike="noStrike" cap="none">
              <a:solidFill>
                <a:srgbClr val="EA8B00"/>
              </a:solidFill>
              <a:latin typeface="Calibri"/>
              <a:ea typeface="Calibri"/>
              <a:cs typeface="Calibri"/>
              <a:sym typeface="Calibri"/>
            </a:endParaRPr>
          </a:p>
        </p:txBody>
      </p:sp>
      <p:sp>
        <p:nvSpPr>
          <p:cNvPr id="109" name="Google Shape;109;p16"/>
          <p:cNvSpPr txBox="1"/>
          <p:nvPr/>
        </p:nvSpPr>
        <p:spPr>
          <a:xfrm>
            <a:off x="3803136" y="957940"/>
            <a:ext cx="7966033" cy="369332"/>
          </a:xfrm>
          <a:prstGeom prst="rect">
            <a:avLst/>
          </a:prstGeom>
          <a:solidFill>
            <a:schemeClr val="dk2"/>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a:solidFill>
                  <a:schemeClr val="lt1"/>
                </a:solidFill>
                <a:latin typeface="Calibri"/>
                <a:ea typeface="Calibri"/>
                <a:cs typeface="Calibri"/>
                <a:sym typeface="Calibri"/>
              </a:rPr>
              <a:t>NOM DU PROJET :   </a:t>
            </a:r>
            <a:endParaRPr sz="2000" b="1" i="0" u="none" strike="noStrike" cap="none">
              <a:solidFill>
                <a:schemeClr val="lt1"/>
              </a:solidFill>
              <a:latin typeface="Times New Roman"/>
              <a:ea typeface="Times New Roman"/>
              <a:cs typeface="Times New Roman"/>
              <a:sym typeface="Times New Roman"/>
            </a:endParaRPr>
          </a:p>
        </p:txBody>
      </p:sp>
      <p:sp>
        <p:nvSpPr>
          <p:cNvPr id="110" name="Google Shape;110;p16"/>
          <p:cNvSpPr txBox="1"/>
          <p:nvPr/>
        </p:nvSpPr>
        <p:spPr>
          <a:xfrm>
            <a:off x="3776707" y="2032578"/>
            <a:ext cx="7950915" cy="2368469"/>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07000"/>
              </a:lnSpc>
              <a:spcBef>
                <a:spcPts val="0"/>
              </a:spcBef>
              <a:spcAft>
                <a:spcPts val="0"/>
              </a:spcAft>
              <a:buNone/>
            </a:pPr>
            <a:r>
              <a:rPr lang="fr-FR" sz="1800" b="1" i="0" u="none" strike="noStrike" cap="none" dirty="0">
                <a:solidFill>
                  <a:schemeClr val="dk2"/>
                </a:solidFill>
                <a:latin typeface="Calibri"/>
                <a:ea typeface="Calibri"/>
                <a:cs typeface="Calibri"/>
                <a:sym typeface="Calibri"/>
              </a:rPr>
              <a:t>☐ Énergies renouvelables</a:t>
            </a:r>
            <a:endParaRPr dirty="0"/>
          </a:p>
          <a:p>
            <a:pPr marL="0" marR="0" lvl="0" indent="0" algn="l" rtl="0">
              <a:lnSpc>
                <a:spcPct val="107000"/>
              </a:lnSpc>
              <a:spcBef>
                <a:spcPts val="800"/>
              </a:spcBef>
              <a:spcAft>
                <a:spcPts val="0"/>
              </a:spcAft>
              <a:buNone/>
            </a:pPr>
            <a:r>
              <a:rPr lang="fr-FR" sz="1800" b="1" i="0" u="none" strike="noStrike" cap="none" dirty="0">
                <a:solidFill>
                  <a:schemeClr val="dk2"/>
                </a:solidFill>
                <a:latin typeface="Calibri"/>
                <a:ea typeface="Calibri"/>
                <a:cs typeface="Calibri"/>
                <a:sym typeface="Calibri"/>
              </a:rPr>
              <a:t>☐ Mobilité décarbonée</a:t>
            </a:r>
            <a:endParaRPr dirty="0"/>
          </a:p>
          <a:p>
            <a:pPr marL="0" marR="0" lvl="0" indent="0" algn="l" rtl="0">
              <a:lnSpc>
                <a:spcPct val="107000"/>
              </a:lnSpc>
              <a:spcBef>
                <a:spcPts val="800"/>
              </a:spcBef>
              <a:spcAft>
                <a:spcPts val="0"/>
              </a:spcAft>
              <a:buNone/>
            </a:pPr>
            <a:r>
              <a:rPr lang="fr-FR" sz="1800" b="1" i="0" u="none" strike="noStrike" cap="none" dirty="0">
                <a:solidFill>
                  <a:schemeClr val="dk2"/>
                </a:solidFill>
                <a:latin typeface="Calibri"/>
                <a:ea typeface="Calibri"/>
                <a:cs typeface="Calibri"/>
                <a:sym typeface="Calibri"/>
              </a:rPr>
              <a:t>☐ Bâtiments et équipements durables		</a:t>
            </a:r>
            <a:endParaRPr dirty="0"/>
          </a:p>
          <a:p>
            <a:pPr marL="0" marR="0" lvl="0" indent="0" algn="l" rtl="0">
              <a:lnSpc>
                <a:spcPct val="107000"/>
              </a:lnSpc>
              <a:spcBef>
                <a:spcPts val="800"/>
              </a:spcBef>
              <a:spcAft>
                <a:spcPts val="0"/>
              </a:spcAft>
              <a:buNone/>
            </a:pPr>
            <a:r>
              <a:rPr lang="fr-FR" sz="1800" b="1" i="0" u="none" strike="noStrike" cap="none" dirty="0">
                <a:solidFill>
                  <a:schemeClr val="dk2"/>
                </a:solidFill>
                <a:latin typeface="Calibri"/>
                <a:ea typeface="Calibri"/>
                <a:cs typeface="Calibri"/>
                <a:sym typeface="Calibri"/>
              </a:rPr>
              <a:t>☐ Économie circulaire			</a:t>
            </a:r>
            <a:endParaRPr dirty="0"/>
          </a:p>
          <a:p>
            <a:pPr marL="0" marR="0" lvl="0" indent="0" algn="l" rtl="0">
              <a:lnSpc>
                <a:spcPct val="107000"/>
              </a:lnSpc>
              <a:spcBef>
                <a:spcPts val="800"/>
              </a:spcBef>
              <a:spcAft>
                <a:spcPts val="0"/>
              </a:spcAft>
              <a:buNone/>
            </a:pPr>
            <a:r>
              <a:rPr lang="fr-FR" sz="1800" b="1" i="0" u="none" strike="noStrike" cap="none" dirty="0">
                <a:solidFill>
                  <a:schemeClr val="dk2"/>
                </a:solidFill>
                <a:latin typeface="Calibri"/>
                <a:ea typeface="Calibri"/>
                <a:cs typeface="Calibri"/>
                <a:sym typeface="Calibri"/>
              </a:rPr>
              <a:t>☐ Industrie du futur</a:t>
            </a:r>
            <a:endParaRPr dirty="0"/>
          </a:p>
          <a:p>
            <a:pPr marL="0" marR="0" lvl="0" indent="0" algn="l" rtl="0">
              <a:lnSpc>
                <a:spcPct val="107000"/>
              </a:lnSpc>
              <a:spcBef>
                <a:spcPts val="800"/>
              </a:spcBef>
              <a:spcAft>
                <a:spcPts val="0"/>
              </a:spcAft>
              <a:buNone/>
            </a:pPr>
            <a:r>
              <a:rPr lang="fr-FR" sz="1800" b="1" i="0" u="none" strike="noStrike" cap="none" dirty="0">
                <a:solidFill>
                  <a:schemeClr val="dk2"/>
                </a:solidFill>
                <a:latin typeface="Calibri"/>
                <a:ea typeface="Calibri"/>
                <a:cs typeface="Calibri"/>
                <a:sym typeface="Calibri"/>
              </a:rPr>
              <a:t>☐ Autre :   </a:t>
            </a:r>
            <a:endParaRPr sz="2000" b="1" i="0" u="none" strike="noStrike" cap="none" dirty="0">
              <a:solidFill>
                <a:schemeClr val="dk2"/>
              </a:solidFill>
              <a:latin typeface="Calibri"/>
              <a:ea typeface="Calibri"/>
              <a:cs typeface="Calibri"/>
              <a:sym typeface="Calibri"/>
            </a:endParaRPr>
          </a:p>
        </p:txBody>
      </p:sp>
      <p:sp>
        <p:nvSpPr>
          <p:cNvPr id="111" name="Google Shape;111;p16"/>
          <p:cNvSpPr txBox="1"/>
          <p:nvPr/>
        </p:nvSpPr>
        <p:spPr>
          <a:xfrm>
            <a:off x="3791824" y="4584578"/>
            <a:ext cx="7950915" cy="369332"/>
          </a:xfrm>
          <a:prstGeom prst="rect">
            <a:avLst/>
          </a:prstGeom>
          <a:solidFill>
            <a:schemeClr val="dk2"/>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a:solidFill>
                  <a:schemeClr val="lt1"/>
                </a:solidFill>
                <a:latin typeface="Calibri"/>
                <a:ea typeface="Calibri"/>
                <a:cs typeface="Calibri"/>
                <a:sym typeface="Calibri"/>
              </a:rPr>
              <a:t>PORTEUR(S) DE  PROJET :</a:t>
            </a:r>
            <a:endParaRPr sz="1800" b="0" i="0" u="none" strike="noStrike" cap="none">
              <a:solidFill>
                <a:schemeClr val="lt1"/>
              </a:solidFill>
              <a:latin typeface="Calibri"/>
              <a:ea typeface="Calibri"/>
              <a:cs typeface="Calibri"/>
              <a:sym typeface="Calibri"/>
            </a:endParaRPr>
          </a:p>
        </p:txBody>
      </p:sp>
      <p:sp>
        <p:nvSpPr>
          <p:cNvPr id="113" name="Google Shape;113;p16"/>
          <p:cNvSpPr/>
          <p:nvPr/>
        </p:nvSpPr>
        <p:spPr>
          <a:xfrm>
            <a:off x="-422831" y="96209"/>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lnSpc>
                <a:spcPct val="100000"/>
              </a:lnSpc>
              <a:spcBef>
                <a:spcPts val="0"/>
              </a:spcBef>
              <a:spcAft>
                <a:spcPts val="0"/>
              </a:spcAft>
              <a:buClr>
                <a:schemeClr val="dk2"/>
              </a:buClr>
              <a:buSzPts val="1800"/>
              <a:buFont typeface="Calibri"/>
              <a:buNone/>
            </a:pPr>
            <a:r>
              <a:rPr lang="fr-FR" sz="1800" b="1" i="0" u="none" strike="noStrike" cap="none">
                <a:solidFill>
                  <a:schemeClr val="dk2"/>
                </a:solidFill>
                <a:latin typeface="Calibri"/>
                <a:ea typeface="Calibri"/>
                <a:cs typeface="Calibri"/>
                <a:sym typeface="Calibri"/>
              </a:rPr>
              <a:t>Slide Admin 1</a:t>
            </a:r>
            <a:endParaRPr sz="2400" b="0" i="0" u="none" strike="noStrike" cap="none">
              <a:solidFill>
                <a:schemeClr val="dk2"/>
              </a:solidFill>
              <a:latin typeface="Times New Roman"/>
              <a:ea typeface="Times New Roman"/>
              <a:cs typeface="Times New Roman"/>
              <a:sym typeface="Times New Roman"/>
            </a:endParaRPr>
          </a:p>
        </p:txBody>
      </p:sp>
      <p:sp>
        <p:nvSpPr>
          <p:cNvPr id="114" name="Google Shape;114;p16"/>
          <p:cNvSpPr txBox="1"/>
          <p:nvPr/>
        </p:nvSpPr>
        <p:spPr>
          <a:xfrm>
            <a:off x="3803136" y="5138853"/>
            <a:ext cx="7920683" cy="787611"/>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07000"/>
              </a:lnSpc>
              <a:spcBef>
                <a:spcPts val="0"/>
              </a:spcBef>
              <a:spcAft>
                <a:spcPts val="0"/>
              </a:spcAft>
              <a:buNone/>
            </a:pPr>
            <a:r>
              <a:rPr lang="fr-FR" sz="1800" b="1" i="0" u="none" strike="noStrike" cap="none" dirty="0">
                <a:solidFill>
                  <a:schemeClr val="dk2"/>
                </a:solidFill>
                <a:latin typeface="Calibri"/>
                <a:ea typeface="Calibri"/>
                <a:cs typeface="Calibri"/>
                <a:sym typeface="Calibri"/>
              </a:rPr>
              <a:t>☐ Porteur de projet unique </a:t>
            </a:r>
            <a:endParaRPr dirty="0"/>
          </a:p>
          <a:p>
            <a:pPr marL="0" marR="0" lvl="0" indent="0" algn="l" rtl="0">
              <a:lnSpc>
                <a:spcPct val="107000"/>
              </a:lnSpc>
              <a:spcBef>
                <a:spcPts val="800"/>
              </a:spcBef>
              <a:spcAft>
                <a:spcPts val="0"/>
              </a:spcAft>
              <a:buNone/>
            </a:pPr>
            <a:r>
              <a:rPr lang="fr-FR" sz="1800" b="1" i="0" u="none" strike="noStrike" cap="none" dirty="0">
                <a:solidFill>
                  <a:schemeClr val="dk2"/>
                </a:solidFill>
                <a:latin typeface="Calibri"/>
                <a:ea typeface="Calibri"/>
                <a:cs typeface="Calibri"/>
                <a:sym typeface="Calibri"/>
              </a:rPr>
              <a:t>☐ Équipe projet  </a:t>
            </a:r>
            <a:endParaRPr sz="2000" b="1" i="0" u="none" strike="noStrike" cap="none" dirty="0">
              <a:solidFill>
                <a:schemeClr val="dk2"/>
              </a:solidFill>
              <a:latin typeface="Calibri"/>
              <a:ea typeface="Calibri"/>
              <a:cs typeface="Calibri"/>
              <a:sym typeface="Calibri"/>
            </a:endParaRPr>
          </a:p>
        </p:txBody>
      </p:sp>
      <p:sp>
        <p:nvSpPr>
          <p:cNvPr id="115" name="Google Shape;115;p16"/>
          <p:cNvSpPr txBox="1"/>
          <p:nvPr/>
        </p:nvSpPr>
        <p:spPr>
          <a:xfrm>
            <a:off x="3791824" y="1495259"/>
            <a:ext cx="7977345" cy="369332"/>
          </a:xfrm>
          <a:prstGeom prst="rect">
            <a:avLst/>
          </a:prstGeom>
          <a:solidFill>
            <a:schemeClr val="dk2"/>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dirty="0">
                <a:solidFill>
                  <a:schemeClr val="lt1"/>
                </a:solidFill>
                <a:latin typeface="Calibri"/>
                <a:ea typeface="Calibri"/>
                <a:cs typeface="Calibri"/>
                <a:sym typeface="Calibri"/>
              </a:rPr>
              <a:t>DANS QUELLE THÉMATIQUE S’INSCRIT LE PROJET :</a:t>
            </a:r>
            <a:endParaRPr dirty="0"/>
          </a:p>
        </p:txBody>
      </p:sp>
      <p:sp>
        <p:nvSpPr>
          <p:cNvPr id="2" name="Rectangle 1">
            <a:extLst>
              <a:ext uri="{FF2B5EF4-FFF2-40B4-BE49-F238E27FC236}">
                <a16:creationId xmlns:a16="http://schemas.microsoft.com/office/drawing/2014/main" id="{20FAEC00-E2C5-4B65-2457-0B04DF571565}"/>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EB1943E4-A817-1F80-DAA7-E8D3B3563AF7}"/>
              </a:ext>
            </a:extLst>
          </p:cNvPr>
          <p:cNvPicPr>
            <a:picLocks noChangeAspect="1"/>
          </p:cNvPicPr>
          <p:nvPr/>
        </p:nvPicPr>
        <p:blipFill>
          <a:blip r:embed="rId4"/>
          <a:stretch>
            <a:fillRect/>
          </a:stretch>
        </p:blipFill>
        <p:spPr>
          <a:xfrm>
            <a:off x="338269" y="142240"/>
            <a:ext cx="2328308" cy="1359356"/>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19"/>
        <p:cNvGrpSpPr/>
        <p:nvPr/>
      </p:nvGrpSpPr>
      <p:grpSpPr>
        <a:xfrm>
          <a:off x="0" y="0"/>
          <a:ext cx="0" cy="0"/>
          <a:chOff x="0" y="0"/>
          <a:chExt cx="0" cy="0"/>
        </a:xfrm>
      </p:grpSpPr>
      <p:sp>
        <p:nvSpPr>
          <p:cNvPr id="120" name="Google Shape;120;p17"/>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i="0" u="none" strike="noStrike" cap="none">
                <a:solidFill>
                  <a:srgbClr val="0C0C0C"/>
                </a:solidFill>
                <a:latin typeface="Calibri"/>
                <a:ea typeface="Calibri"/>
                <a:cs typeface="Calibri"/>
                <a:sym typeface="Calibri"/>
              </a:rPr>
              <a:t>  </a:t>
            </a:r>
            <a:r>
              <a:rPr lang="fr-FR" sz="3600" b="1" i="0" u="none" strike="noStrike" cap="none">
                <a:solidFill>
                  <a:srgbClr val="2F5496"/>
                </a:solidFill>
                <a:latin typeface="Calibri"/>
                <a:ea typeface="Calibri"/>
                <a:cs typeface="Calibri"/>
                <a:sym typeface="Calibri"/>
              </a:rPr>
              <a:t> </a:t>
            </a:r>
            <a:endParaRPr sz="3000" b="1" i="0" u="none" strike="noStrike" cap="none">
              <a:solidFill>
                <a:srgbClr val="EA8B00"/>
              </a:solidFill>
              <a:latin typeface="Calibri"/>
              <a:ea typeface="Calibri"/>
              <a:cs typeface="Calibri"/>
              <a:sym typeface="Calibri"/>
            </a:endParaRPr>
          </a:p>
        </p:txBody>
      </p:sp>
      <p:sp>
        <p:nvSpPr>
          <p:cNvPr id="122" name="Google Shape;122;p17"/>
          <p:cNvSpPr/>
          <p:nvPr/>
        </p:nvSpPr>
        <p:spPr>
          <a:xfrm>
            <a:off x="-422831" y="96209"/>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lnSpc>
                <a:spcPct val="100000"/>
              </a:lnSpc>
              <a:spcBef>
                <a:spcPts val="0"/>
              </a:spcBef>
              <a:spcAft>
                <a:spcPts val="0"/>
              </a:spcAft>
              <a:buClr>
                <a:schemeClr val="dk2"/>
              </a:buClr>
              <a:buSzPts val="1800"/>
              <a:buFont typeface="Calibri"/>
              <a:buNone/>
            </a:pPr>
            <a:r>
              <a:rPr lang="fr-FR" sz="1800" b="1" i="0" u="none" strike="noStrike" cap="none">
                <a:solidFill>
                  <a:schemeClr val="dk2"/>
                </a:solidFill>
                <a:latin typeface="Calibri"/>
                <a:ea typeface="Calibri"/>
                <a:cs typeface="Calibri"/>
                <a:sym typeface="Calibri"/>
              </a:rPr>
              <a:t>Slide Admin 2</a:t>
            </a:r>
            <a:endParaRPr sz="2400" b="0" i="0" u="none" strike="noStrike" cap="none">
              <a:solidFill>
                <a:schemeClr val="dk2"/>
              </a:solidFill>
              <a:latin typeface="Times New Roman"/>
              <a:ea typeface="Times New Roman"/>
              <a:cs typeface="Times New Roman"/>
              <a:sym typeface="Times New Roman"/>
            </a:endParaRPr>
          </a:p>
        </p:txBody>
      </p:sp>
      <p:sp>
        <p:nvSpPr>
          <p:cNvPr id="123" name="Google Shape;123;p17"/>
          <p:cNvSpPr txBox="1"/>
          <p:nvPr/>
        </p:nvSpPr>
        <p:spPr>
          <a:xfrm>
            <a:off x="3690351" y="897348"/>
            <a:ext cx="8078818" cy="369332"/>
          </a:xfrm>
          <a:prstGeom prst="rect">
            <a:avLst/>
          </a:prstGeom>
          <a:solidFill>
            <a:schemeClr val="dk2"/>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dirty="0">
                <a:solidFill>
                  <a:schemeClr val="lt1"/>
                </a:solidFill>
                <a:latin typeface="Calibri"/>
                <a:ea typeface="Calibri"/>
                <a:cs typeface="Calibri"/>
                <a:sym typeface="Calibri"/>
              </a:rPr>
              <a:t>MATURITÉ  DU PROJET :   </a:t>
            </a:r>
            <a:endParaRPr sz="2000" b="1" i="0" u="none" strike="noStrike" cap="none" dirty="0">
              <a:solidFill>
                <a:schemeClr val="lt1"/>
              </a:solidFill>
              <a:latin typeface="Times New Roman"/>
              <a:ea typeface="Times New Roman"/>
              <a:cs typeface="Times New Roman"/>
              <a:sym typeface="Times New Roman"/>
            </a:endParaRPr>
          </a:p>
        </p:txBody>
      </p:sp>
      <p:sp>
        <p:nvSpPr>
          <p:cNvPr id="124" name="Google Shape;124;p17"/>
          <p:cNvSpPr txBox="1"/>
          <p:nvPr/>
        </p:nvSpPr>
        <p:spPr>
          <a:xfrm>
            <a:off x="3683999" y="1432216"/>
            <a:ext cx="8085170" cy="2585323"/>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Avez-vous déjà créé une entreprise pour ce projet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      ☐ Oui                                      ☐ Non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Nom de l’entreprise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Forme juridique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N° SIREN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Siège social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Date de création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Capital de départ et CCA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Nbre d’associés : </a:t>
            </a:r>
            <a:endParaRPr dirty="0"/>
          </a:p>
        </p:txBody>
      </p:sp>
      <p:sp>
        <p:nvSpPr>
          <p:cNvPr id="125" name="Google Shape;125;p17"/>
          <p:cNvSpPr txBox="1"/>
          <p:nvPr/>
        </p:nvSpPr>
        <p:spPr>
          <a:xfrm>
            <a:off x="3683999" y="4415342"/>
            <a:ext cx="8085170" cy="369332"/>
          </a:xfrm>
          <a:prstGeom prst="rect">
            <a:avLst/>
          </a:prstGeom>
          <a:solidFill>
            <a:schemeClr val="dk2"/>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a:solidFill>
                  <a:schemeClr val="lt1"/>
                </a:solidFill>
                <a:latin typeface="Calibri"/>
                <a:ea typeface="Calibri"/>
                <a:cs typeface="Calibri"/>
                <a:sym typeface="Calibri"/>
              </a:rPr>
              <a:t>SUIVI ACTUEL :   </a:t>
            </a:r>
            <a:endParaRPr sz="2000" b="1" i="0" u="none" strike="noStrike" cap="none">
              <a:solidFill>
                <a:schemeClr val="lt1"/>
              </a:solidFill>
              <a:latin typeface="Times New Roman"/>
              <a:ea typeface="Times New Roman"/>
              <a:cs typeface="Times New Roman"/>
              <a:sym typeface="Times New Roman"/>
            </a:endParaRPr>
          </a:p>
        </p:txBody>
      </p:sp>
      <p:sp>
        <p:nvSpPr>
          <p:cNvPr id="126" name="Google Shape;126;p17"/>
          <p:cNvSpPr txBox="1"/>
          <p:nvPr/>
        </p:nvSpPr>
        <p:spPr>
          <a:xfrm>
            <a:off x="3690351" y="4946987"/>
            <a:ext cx="8085170" cy="923289"/>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Êtes-vous suivi par une structure d’accompagnement actuellement ? </a:t>
            </a:r>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       ☐ Oui 		   ☐ Non</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Si oui, laquelle ? Pour répondre à quels besoins ? </a:t>
            </a:r>
            <a:endParaRPr dirty="0"/>
          </a:p>
        </p:txBody>
      </p:sp>
      <p:sp>
        <p:nvSpPr>
          <p:cNvPr id="2" name="Rectangle 1">
            <a:extLst>
              <a:ext uri="{FF2B5EF4-FFF2-40B4-BE49-F238E27FC236}">
                <a16:creationId xmlns:a16="http://schemas.microsoft.com/office/drawing/2014/main" id="{F18E85D9-C991-4C24-742F-8D8CA6D915B0}"/>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B619304B-E491-B8AF-433A-5BE443AEC4EA}"/>
              </a:ext>
            </a:extLst>
          </p:cNvPr>
          <p:cNvPicPr>
            <a:picLocks noChangeAspect="1"/>
          </p:cNvPicPr>
          <p:nvPr/>
        </p:nvPicPr>
        <p:blipFill>
          <a:blip r:embed="rId4"/>
          <a:stretch>
            <a:fillRect/>
          </a:stretch>
        </p:blipFill>
        <p:spPr>
          <a:xfrm>
            <a:off x="338269" y="142240"/>
            <a:ext cx="2328308" cy="1359356"/>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30"/>
        <p:cNvGrpSpPr/>
        <p:nvPr/>
      </p:nvGrpSpPr>
      <p:grpSpPr>
        <a:xfrm>
          <a:off x="0" y="0"/>
          <a:ext cx="0" cy="0"/>
          <a:chOff x="0" y="0"/>
          <a:chExt cx="0" cy="0"/>
        </a:xfrm>
      </p:grpSpPr>
      <p:sp>
        <p:nvSpPr>
          <p:cNvPr id="131" name="Google Shape;131;p18"/>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i="0" u="none" strike="noStrike" cap="none">
                <a:solidFill>
                  <a:srgbClr val="0C0C0C"/>
                </a:solidFill>
                <a:latin typeface="Calibri"/>
                <a:ea typeface="Calibri"/>
                <a:cs typeface="Calibri"/>
                <a:sym typeface="Calibri"/>
              </a:rPr>
              <a:t>  </a:t>
            </a:r>
            <a:r>
              <a:rPr lang="fr-FR" sz="3600" b="1" i="0" u="none" strike="noStrike" cap="none">
                <a:solidFill>
                  <a:srgbClr val="2F5496"/>
                </a:solidFill>
                <a:latin typeface="Calibri"/>
                <a:ea typeface="Calibri"/>
                <a:cs typeface="Calibri"/>
                <a:sym typeface="Calibri"/>
              </a:rPr>
              <a:t> </a:t>
            </a:r>
            <a:endParaRPr sz="3000" b="1" i="0" u="none" strike="noStrike" cap="none">
              <a:solidFill>
                <a:srgbClr val="EA8B00"/>
              </a:solidFill>
              <a:latin typeface="Calibri"/>
              <a:ea typeface="Calibri"/>
              <a:cs typeface="Calibri"/>
              <a:sym typeface="Calibri"/>
            </a:endParaRPr>
          </a:p>
        </p:txBody>
      </p:sp>
      <p:sp>
        <p:nvSpPr>
          <p:cNvPr id="133" name="Google Shape;133;p18"/>
          <p:cNvSpPr/>
          <p:nvPr/>
        </p:nvSpPr>
        <p:spPr>
          <a:xfrm>
            <a:off x="-422831" y="96209"/>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lnSpc>
                <a:spcPct val="100000"/>
              </a:lnSpc>
              <a:spcBef>
                <a:spcPts val="0"/>
              </a:spcBef>
              <a:spcAft>
                <a:spcPts val="0"/>
              </a:spcAft>
              <a:buClr>
                <a:schemeClr val="dk2"/>
              </a:buClr>
              <a:buSzPts val="1800"/>
              <a:buFont typeface="Calibri"/>
              <a:buNone/>
            </a:pPr>
            <a:r>
              <a:rPr lang="fr-FR" sz="1800" b="1" i="0" u="none" strike="noStrike" cap="none">
                <a:solidFill>
                  <a:schemeClr val="dk2"/>
                </a:solidFill>
                <a:latin typeface="Calibri"/>
                <a:ea typeface="Calibri"/>
                <a:cs typeface="Calibri"/>
                <a:sym typeface="Calibri"/>
              </a:rPr>
              <a:t>Slide Admin 3</a:t>
            </a:r>
            <a:endParaRPr sz="2400" b="0" i="0" u="none" strike="noStrike" cap="none">
              <a:solidFill>
                <a:schemeClr val="dk2"/>
              </a:solidFill>
              <a:latin typeface="Times New Roman"/>
              <a:ea typeface="Times New Roman"/>
              <a:cs typeface="Times New Roman"/>
              <a:sym typeface="Times New Roman"/>
            </a:endParaRPr>
          </a:p>
        </p:txBody>
      </p:sp>
      <p:sp>
        <p:nvSpPr>
          <p:cNvPr id="134" name="Google Shape;134;p18"/>
          <p:cNvSpPr txBox="1"/>
          <p:nvPr/>
        </p:nvSpPr>
        <p:spPr>
          <a:xfrm>
            <a:off x="3865775" y="1218116"/>
            <a:ext cx="7903394" cy="369332"/>
          </a:xfrm>
          <a:prstGeom prst="rect">
            <a:avLst/>
          </a:prstGeom>
          <a:solidFill>
            <a:schemeClr val="dk2"/>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dirty="0">
                <a:solidFill>
                  <a:schemeClr val="lt1"/>
                </a:solidFill>
                <a:latin typeface="Calibri"/>
                <a:ea typeface="Calibri"/>
                <a:cs typeface="Calibri"/>
                <a:sym typeface="Calibri"/>
              </a:rPr>
              <a:t>IDENTITÉ DES PORTEURS DE PROJET :  </a:t>
            </a:r>
            <a:endParaRPr sz="2000" b="1" i="0" u="none" strike="noStrike" cap="none" dirty="0">
              <a:solidFill>
                <a:schemeClr val="lt1"/>
              </a:solidFill>
              <a:latin typeface="Calibri"/>
              <a:ea typeface="Calibri"/>
              <a:cs typeface="Calibri"/>
              <a:sym typeface="Calibri"/>
            </a:endParaRPr>
          </a:p>
        </p:txBody>
      </p:sp>
      <p:sp>
        <p:nvSpPr>
          <p:cNvPr id="135" name="Google Shape;135;p18"/>
          <p:cNvSpPr txBox="1"/>
          <p:nvPr/>
        </p:nvSpPr>
        <p:spPr>
          <a:xfrm>
            <a:off x="3865775" y="2567318"/>
            <a:ext cx="7903394" cy="3139281"/>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Nom-Prénom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Date de naissance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Lieu de naissance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Statut : </a:t>
            </a:r>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 En recherche d’emploi       ☐ </a:t>
            </a:r>
            <a:r>
              <a:rPr lang="fr-FR" sz="1800" b="1" i="0" u="none" strike="noStrike" cap="none" dirty="0" err="1">
                <a:solidFill>
                  <a:schemeClr val="dk2"/>
                </a:solidFill>
                <a:latin typeface="Calibri"/>
                <a:ea typeface="Calibri"/>
                <a:cs typeface="Calibri"/>
                <a:sym typeface="Calibri"/>
              </a:rPr>
              <a:t>Salarié.e</a:t>
            </a:r>
            <a:r>
              <a:rPr lang="fr-FR" sz="1800" b="1" i="0" u="none" strike="noStrike" cap="none" dirty="0">
                <a:solidFill>
                  <a:schemeClr val="dk2"/>
                </a:solidFill>
                <a:latin typeface="Calibri"/>
                <a:ea typeface="Calibri"/>
                <a:cs typeface="Calibri"/>
                <a:sym typeface="Calibri"/>
              </a:rPr>
              <a:t>       ☐ </a:t>
            </a:r>
            <a:r>
              <a:rPr lang="fr-FR" sz="1800" b="1" i="0" u="none" strike="noStrike" cap="none" dirty="0" err="1">
                <a:solidFill>
                  <a:schemeClr val="dk2"/>
                </a:solidFill>
                <a:latin typeface="Calibri"/>
                <a:ea typeface="Calibri"/>
                <a:cs typeface="Calibri"/>
                <a:sym typeface="Calibri"/>
              </a:rPr>
              <a:t>Etudiant.e</a:t>
            </a:r>
            <a:r>
              <a:rPr lang="fr-FR" sz="1800" b="1" i="0" u="none" strike="noStrike" cap="none" dirty="0">
                <a:solidFill>
                  <a:schemeClr val="dk2"/>
                </a:solidFill>
                <a:latin typeface="Calibri"/>
                <a:ea typeface="Calibri"/>
                <a:cs typeface="Calibri"/>
                <a:sym typeface="Calibri"/>
              </a:rPr>
              <a:t>      ☐ Chef d’entreprise</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 Autre, précisez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Adresse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Code postal : 		            Ville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Courriel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Téléphone :</a:t>
            </a:r>
            <a:endParaRPr dirty="0"/>
          </a:p>
          <a:p>
            <a:pPr marL="0" marR="0" lvl="0" indent="0" algn="l" rtl="0">
              <a:spcBef>
                <a:spcPts val="0"/>
              </a:spcBef>
              <a:spcAft>
                <a:spcPts val="0"/>
              </a:spcAft>
              <a:buNone/>
            </a:pPr>
            <a:endParaRPr sz="1800" b="0" i="0" u="none" strike="noStrike" cap="none" dirty="0">
              <a:solidFill>
                <a:schemeClr val="dk2"/>
              </a:solidFill>
              <a:latin typeface="Calibri"/>
              <a:ea typeface="Calibri"/>
              <a:cs typeface="Calibri"/>
              <a:sym typeface="Calibri"/>
            </a:endParaRPr>
          </a:p>
        </p:txBody>
      </p:sp>
      <p:sp>
        <p:nvSpPr>
          <p:cNvPr id="136" name="Google Shape;136;p18"/>
          <p:cNvSpPr txBox="1"/>
          <p:nvPr/>
        </p:nvSpPr>
        <p:spPr>
          <a:xfrm>
            <a:off x="3865775" y="1798508"/>
            <a:ext cx="7903394" cy="369332"/>
          </a:xfrm>
          <a:prstGeom prst="rect">
            <a:avLst/>
          </a:prstGeom>
          <a:solidFill>
            <a:schemeClr val="dk2"/>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a:solidFill>
                  <a:schemeClr val="lt1"/>
                </a:solidFill>
                <a:latin typeface="Calibri"/>
                <a:ea typeface="Calibri"/>
                <a:cs typeface="Calibri"/>
                <a:sym typeface="Calibri"/>
              </a:rPr>
              <a:t>PORTEUR DE PROJET 1 :   </a:t>
            </a:r>
            <a:endParaRPr sz="2000" b="1" i="0" u="none" strike="noStrike" cap="none">
              <a:solidFill>
                <a:schemeClr val="lt1"/>
              </a:solidFill>
              <a:latin typeface="Calibri"/>
              <a:ea typeface="Calibri"/>
              <a:cs typeface="Calibri"/>
              <a:sym typeface="Calibri"/>
            </a:endParaRPr>
          </a:p>
        </p:txBody>
      </p:sp>
      <p:sp>
        <p:nvSpPr>
          <p:cNvPr id="2" name="Rectangle 1">
            <a:extLst>
              <a:ext uri="{FF2B5EF4-FFF2-40B4-BE49-F238E27FC236}">
                <a16:creationId xmlns:a16="http://schemas.microsoft.com/office/drawing/2014/main" id="{65510652-335F-89E0-3B2E-36B6EB630F63}"/>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07FA741E-96DF-33C1-1B93-9E53D50BD06C}"/>
              </a:ext>
            </a:extLst>
          </p:cNvPr>
          <p:cNvPicPr>
            <a:picLocks noChangeAspect="1"/>
          </p:cNvPicPr>
          <p:nvPr/>
        </p:nvPicPr>
        <p:blipFill>
          <a:blip r:embed="rId4"/>
          <a:stretch>
            <a:fillRect/>
          </a:stretch>
        </p:blipFill>
        <p:spPr>
          <a:xfrm>
            <a:off x="338269" y="142240"/>
            <a:ext cx="2328308" cy="1359356"/>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40"/>
        <p:cNvGrpSpPr/>
        <p:nvPr/>
      </p:nvGrpSpPr>
      <p:grpSpPr>
        <a:xfrm>
          <a:off x="0" y="0"/>
          <a:ext cx="0" cy="0"/>
          <a:chOff x="0" y="0"/>
          <a:chExt cx="0" cy="0"/>
        </a:xfrm>
      </p:grpSpPr>
      <p:sp>
        <p:nvSpPr>
          <p:cNvPr id="141" name="Google Shape;141;p19"/>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i="0" u="none" strike="noStrike" cap="none">
                <a:solidFill>
                  <a:srgbClr val="0C0C0C"/>
                </a:solidFill>
                <a:latin typeface="Calibri"/>
                <a:ea typeface="Calibri"/>
                <a:cs typeface="Calibri"/>
                <a:sym typeface="Calibri"/>
              </a:rPr>
              <a:t>  </a:t>
            </a:r>
            <a:r>
              <a:rPr lang="fr-FR" sz="3600" b="1" i="0" u="none" strike="noStrike" cap="none">
                <a:solidFill>
                  <a:srgbClr val="2F5496"/>
                </a:solidFill>
                <a:latin typeface="Calibri"/>
                <a:ea typeface="Calibri"/>
                <a:cs typeface="Calibri"/>
                <a:sym typeface="Calibri"/>
              </a:rPr>
              <a:t> </a:t>
            </a:r>
            <a:endParaRPr sz="3000" b="1" i="0" u="none" strike="noStrike" cap="none">
              <a:solidFill>
                <a:srgbClr val="EA8B00"/>
              </a:solidFill>
              <a:latin typeface="Calibri"/>
              <a:ea typeface="Calibri"/>
              <a:cs typeface="Calibri"/>
              <a:sym typeface="Calibri"/>
            </a:endParaRPr>
          </a:p>
        </p:txBody>
      </p:sp>
      <p:sp>
        <p:nvSpPr>
          <p:cNvPr id="143" name="Google Shape;143;p19"/>
          <p:cNvSpPr/>
          <p:nvPr/>
        </p:nvSpPr>
        <p:spPr>
          <a:xfrm>
            <a:off x="-422831" y="96209"/>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lnSpc>
                <a:spcPct val="100000"/>
              </a:lnSpc>
              <a:spcBef>
                <a:spcPts val="0"/>
              </a:spcBef>
              <a:spcAft>
                <a:spcPts val="0"/>
              </a:spcAft>
              <a:buClr>
                <a:schemeClr val="dk2"/>
              </a:buClr>
              <a:buSzPts val="1800"/>
              <a:buFont typeface="Calibri"/>
              <a:buNone/>
            </a:pPr>
            <a:r>
              <a:rPr lang="fr-FR" sz="1800" b="1" i="0" u="none" strike="noStrike" cap="none">
                <a:solidFill>
                  <a:schemeClr val="dk2"/>
                </a:solidFill>
                <a:latin typeface="Calibri"/>
                <a:ea typeface="Calibri"/>
                <a:cs typeface="Calibri"/>
                <a:sym typeface="Calibri"/>
              </a:rPr>
              <a:t>Slide Admin 4</a:t>
            </a:r>
            <a:endParaRPr sz="2400" b="0" i="0" u="none" strike="noStrike" cap="none">
              <a:solidFill>
                <a:schemeClr val="dk2"/>
              </a:solidFill>
              <a:latin typeface="Times New Roman"/>
              <a:ea typeface="Times New Roman"/>
              <a:cs typeface="Times New Roman"/>
              <a:sym typeface="Times New Roman"/>
            </a:endParaRPr>
          </a:p>
        </p:txBody>
      </p:sp>
      <p:sp>
        <p:nvSpPr>
          <p:cNvPr id="144" name="Google Shape;144;p19"/>
          <p:cNvSpPr txBox="1"/>
          <p:nvPr/>
        </p:nvSpPr>
        <p:spPr>
          <a:xfrm>
            <a:off x="3865775" y="1218116"/>
            <a:ext cx="7903394" cy="369332"/>
          </a:xfrm>
          <a:prstGeom prst="rect">
            <a:avLst/>
          </a:prstGeom>
          <a:solidFill>
            <a:schemeClr val="dk2"/>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dirty="0">
                <a:solidFill>
                  <a:schemeClr val="lt1"/>
                </a:solidFill>
                <a:latin typeface="Calibri"/>
                <a:ea typeface="Calibri"/>
                <a:cs typeface="Calibri"/>
                <a:sym typeface="Calibri"/>
              </a:rPr>
              <a:t>IDENTITÉ DES PORTEURS DE PROJET :   </a:t>
            </a:r>
            <a:endParaRPr sz="2000" b="1" i="0" u="none" strike="noStrike" cap="none" dirty="0">
              <a:solidFill>
                <a:schemeClr val="lt1"/>
              </a:solidFill>
              <a:latin typeface="Calibri"/>
              <a:ea typeface="Calibri"/>
              <a:cs typeface="Calibri"/>
              <a:sym typeface="Calibri"/>
            </a:endParaRPr>
          </a:p>
        </p:txBody>
      </p:sp>
      <p:sp>
        <p:nvSpPr>
          <p:cNvPr id="145" name="Google Shape;145;p19"/>
          <p:cNvSpPr txBox="1"/>
          <p:nvPr/>
        </p:nvSpPr>
        <p:spPr>
          <a:xfrm>
            <a:off x="3865775" y="1798508"/>
            <a:ext cx="7903394" cy="369332"/>
          </a:xfrm>
          <a:prstGeom prst="rect">
            <a:avLst/>
          </a:prstGeom>
          <a:solidFill>
            <a:schemeClr val="dk2"/>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a:solidFill>
                  <a:schemeClr val="lt1"/>
                </a:solidFill>
                <a:latin typeface="Calibri"/>
                <a:ea typeface="Calibri"/>
                <a:cs typeface="Calibri"/>
                <a:sym typeface="Calibri"/>
              </a:rPr>
              <a:t>PORTEUR DE PROJET 2 :   </a:t>
            </a:r>
            <a:endParaRPr sz="2000" b="1" i="0" u="none" strike="noStrike" cap="none">
              <a:solidFill>
                <a:schemeClr val="lt1"/>
              </a:solidFill>
              <a:latin typeface="Calibri"/>
              <a:ea typeface="Calibri"/>
              <a:cs typeface="Calibri"/>
              <a:sym typeface="Calibri"/>
            </a:endParaRPr>
          </a:p>
        </p:txBody>
      </p:sp>
      <p:sp>
        <p:nvSpPr>
          <p:cNvPr id="146" name="Google Shape;146;p19"/>
          <p:cNvSpPr txBox="1"/>
          <p:nvPr/>
        </p:nvSpPr>
        <p:spPr>
          <a:xfrm>
            <a:off x="3865775" y="2567318"/>
            <a:ext cx="7881469" cy="3139281"/>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Nom-Prénom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Date de naissance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Lieu de naissance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Statut : </a:t>
            </a:r>
            <a:br>
              <a:rPr lang="fr-FR" sz="1800" b="1" i="0" u="none" strike="noStrike" cap="none" dirty="0">
                <a:solidFill>
                  <a:schemeClr val="dk2"/>
                </a:solidFill>
                <a:latin typeface="Calibri"/>
                <a:ea typeface="Calibri"/>
                <a:cs typeface="Calibri"/>
                <a:sym typeface="Calibri"/>
              </a:rPr>
            </a:br>
            <a:r>
              <a:rPr lang="fr-FR" sz="1800" b="1" i="0" u="none" strike="noStrike" cap="none" dirty="0">
                <a:solidFill>
                  <a:schemeClr val="dk2"/>
                </a:solidFill>
                <a:latin typeface="Calibri"/>
                <a:ea typeface="Calibri"/>
                <a:cs typeface="Calibri"/>
                <a:sym typeface="Calibri"/>
              </a:rPr>
              <a:t>☐ En recherche d’emploi       ☐ </a:t>
            </a:r>
            <a:r>
              <a:rPr lang="fr-FR" sz="1800" b="1" i="0" u="none" strike="noStrike" cap="none" dirty="0" err="1">
                <a:solidFill>
                  <a:schemeClr val="dk2"/>
                </a:solidFill>
                <a:latin typeface="Calibri"/>
                <a:ea typeface="Calibri"/>
                <a:cs typeface="Calibri"/>
                <a:sym typeface="Calibri"/>
              </a:rPr>
              <a:t>Salarié.e</a:t>
            </a:r>
            <a:r>
              <a:rPr lang="fr-FR" sz="1800" b="1" i="0" u="none" strike="noStrike" cap="none" dirty="0">
                <a:solidFill>
                  <a:schemeClr val="dk2"/>
                </a:solidFill>
                <a:latin typeface="Calibri"/>
                <a:ea typeface="Calibri"/>
                <a:cs typeface="Calibri"/>
                <a:sym typeface="Calibri"/>
              </a:rPr>
              <a:t>       ☐ </a:t>
            </a:r>
            <a:r>
              <a:rPr lang="fr-FR" sz="1800" b="1" i="0" u="none" strike="noStrike" cap="none" dirty="0" err="1">
                <a:solidFill>
                  <a:schemeClr val="dk2"/>
                </a:solidFill>
                <a:latin typeface="Calibri"/>
                <a:ea typeface="Calibri"/>
                <a:cs typeface="Calibri"/>
                <a:sym typeface="Calibri"/>
              </a:rPr>
              <a:t>Etudiant.e</a:t>
            </a:r>
            <a:r>
              <a:rPr lang="fr-FR" sz="1800" b="1" i="0" u="none" strike="noStrike" cap="none" dirty="0">
                <a:solidFill>
                  <a:schemeClr val="dk2"/>
                </a:solidFill>
                <a:latin typeface="Calibri"/>
                <a:ea typeface="Calibri"/>
                <a:cs typeface="Calibri"/>
                <a:sym typeface="Calibri"/>
              </a:rPr>
              <a:t>      ☐ Chef d’entreprise</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 Autre, précisez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Adresse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Code postal : 		            Ville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Courriel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Téléphone :</a:t>
            </a:r>
            <a:endParaRPr dirty="0"/>
          </a:p>
          <a:p>
            <a:pPr marL="0" marR="0" lvl="0" indent="0" algn="l" rtl="0">
              <a:spcBef>
                <a:spcPts val="0"/>
              </a:spcBef>
              <a:spcAft>
                <a:spcPts val="0"/>
              </a:spcAft>
              <a:buNone/>
            </a:pPr>
            <a:endParaRPr sz="1800" b="0" i="0" u="none" strike="noStrike" cap="none" dirty="0">
              <a:solidFill>
                <a:schemeClr val="dk2"/>
              </a:solidFill>
              <a:latin typeface="Calibri"/>
              <a:ea typeface="Calibri"/>
              <a:cs typeface="Calibri"/>
              <a:sym typeface="Calibri"/>
            </a:endParaRPr>
          </a:p>
        </p:txBody>
      </p:sp>
      <p:sp>
        <p:nvSpPr>
          <p:cNvPr id="2" name="Rectangle 1">
            <a:extLst>
              <a:ext uri="{FF2B5EF4-FFF2-40B4-BE49-F238E27FC236}">
                <a16:creationId xmlns:a16="http://schemas.microsoft.com/office/drawing/2014/main" id="{B6D51680-D75D-0F39-8F62-2FF89FDC8E05}"/>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C910D93E-A658-D426-0F55-B6A09A5DD351}"/>
              </a:ext>
            </a:extLst>
          </p:cNvPr>
          <p:cNvPicPr>
            <a:picLocks noChangeAspect="1"/>
          </p:cNvPicPr>
          <p:nvPr/>
        </p:nvPicPr>
        <p:blipFill>
          <a:blip r:embed="rId4"/>
          <a:stretch>
            <a:fillRect/>
          </a:stretch>
        </p:blipFill>
        <p:spPr>
          <a:xfrm>
            <a:off x="338269" y="142240"/>
            <a:ext cx="2328308" cy="1359356"/>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50"/>
        <p:cNvGrpSpPr/>
        <p:nvPr/>
      </p:nvGrpSpPr>
      <p:grpSpPr>
        <a:xfrm>
          <a:off x="0" y="0"/>
          <a:ext cx="0" cy="0"/>
          <a:chOff x="0" y="0"/>
          <a:chExt cx="0" cy="0"/>
        </a:xfrm>
      </p:grpSpPr>
      <p:sp>
        <p:nvSpPr>
          <p:cNvPr id="151" name="Google Shape;151;p20"/>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i="0" u="none" strike="noStrike" cap="none">
                <a:solidFill>
                  <a:srgbClr val="0C0C0C"/>
                </a:solidFill>
                <a:latin typeface="Calibri"/>
                <a:ea typeface="Calibri"/>
                <a:cs typeface="Calibri"/>
                <a:sym typeface="Calibri"/>
              </a:rPr>
              <a:t>  </a:t>
            </a:r>
            <a:r>
              <a:rPr lang="fr-FR" sz="3600" b="1" i="0" u="none" strike="noStrike" cap="none">
                <a:solidFill>
                  <a:srgbClr val="2F5496"/>
                </a:solidFill>
                <a:latin typeface="Calibri"/>
                <a:ea typeface="Calibri"/>
                <a:cs typeface="Calibri"/>
                <a:sym typeface="Calibri"/>
              </a:rPr>
              <a:t> </a:t>
            </a:r>
            <a:endParaRPr sz="3000" b="1" i="0" u="none" strike="noStrike" cap="none">
              <a:solidFill>
                <a:srgbClr val="EA8B00"/>
              </a:solidFill>
              <a:latin typeface="Calibri"/>
              <a:ea typeface="Calibri"/>
              <a:cs typeface="Calibri"/>
              <a:sym typeface="Calibri"/>
            </a:endParaRPr>
          </a:p>
        </p:txBody>
      </p:sp>
      <p:sp>
        <p:nvSpPr>
          <p:cNvPr id="153" name="Google Shape;153;p20"/>
          <p:cNvSpPr/>
          <p:nvPr/>
        </p:nvSpPr>
        <p:spPr>
          <a:xfrm>
            <a:off x="-422831" y="96209"/>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lnSpc>
                <a:spcPct val="100000"/>
              </a:lnSpc>
              <a:spcBef>
                <a:spcPts val="0"/>
              </a:spcBef>
              <a:spcAft>
                <a:spcPts val="0"/>
              </a:spcAft>
              <a:buClr>
                <a:schemeClr val="dk2"/>
              </a:buClr>
              <a:buSzPts val="1800"/>
              <a:buFont typeface="Calibri"/>
              <a:buNone/>
            </a:pPr>
            <a:r>
              <a:rPr lang="fr-FR" sz="1800" b="1" i="0" u="none" strike="noStrike" cap="none">
                <a:solidFill>
                  <a:schemeClr val="dk2"/>
                </a:solidFill>
                <a:latin typeface="Calibri"/>
                <a:ea typeface="Calibri"/>
                <a:cs typeface="Calibri"/>
                <a:sym typeface="Calibri"/>
              </a:rPr>
              <a:t>Slide Admin 5</a:t>
            </a:r>
            <a:endParaRPr sz="2400" b="0" i="0" u="none" strike="noStrike" cap="none">
              <a:solidFill>
                <a:schemeClr val="dk2"/>
              </a:solidFill>
              <a:latin typeface="Times New Roman"/>
              <a:ea typeface="Times New Roman"/>
              <a:cs typeface="Times New Roman"/>
              <a:sym typeface="Times New Roman"/>
            </a:endParaRPr>
          </a:p>
        </p:txBody>
      </p:sp>
      <p:sp>
        <p:nvSpPr>
          <p:cNvPr id="154" name="Google Shape;154;p20"/>
          <p:cNvSpPr txBox="1"/>
          <p:nvPr/>
        </p:nvSpPr>
        <p:spPr>
          <a:xfrm>
            <a:off x="3865775" y="1218116"/>
            <a:ext cx="7903394" cy="369332"/>
          </a:xfrm>
          <a:prstGeom prst="rect">
            <a:avLst/>
          </a:prstGeom>
          <a:solidFill>
            <a:schemeClr val="dk2"/>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dirty="0">
                <a:solidFill>
                  <a:schemeClr val="lt1"/>
                </a:solidFill>
                <a:latin typeface="Calibri"/>
                <a:ea typeface="Calibri"/>
                <a:cs typeface="Calibri"/>
                <a:sym typeface="Calibri"/>
              </a:rPr>
              <a:t>IDENTITÉ DES PORTEURS DE PROJET :   </a:t>
            </a:r>
            <a:endParaRPr sz="2000" b="1" i="0" u="none" strike="noStrike" cap="none" dirty="0">
              <a:solidFill>
                <a:schemeClr val="lt1"/>
              </a:solidFill>
              <a:latin typeface="Calibri"/>
              <a:ea typeface="Calibri"/>
              <a:cs typeface="Calibri"/>
              <a:sym typeface="Calibri"/>
            </a:endParaRPr>
          </a:p>
        </p:txBody>
      </p:sp>
      <p:sp>
        <p:nvSpPr>
          <p:cNvPr id="155" name="Google Shape;155;p20"/>
          <p:cNvSpPr txBox="1"/>
          <p:nvPr/>
        </p:nvSpPr>
        <p:spPr>
          <a:xfrm>
            <a:off x="3865775" y="1798508"/>
            <a:ext cx="7903394" cy="369332"/>
          </a:xfrm>
          <a:prstGeom prst="rect">
            <a:avLst/>
          </a:prstGeom>
          <a:solidFill>
            <a:schemeClr val="dk2"/>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a:solidFill>
                  <a:schemeClr val="lt1"/>
                </a:solidFill>
                <a:latin typeface="Calibri"/>
                <a:ea typeface="Calibri"/>
                <a:cs typeface="Calibri"/>
                <a:sym typeface="Calibri"/>
              </a:rPr>
              <a:t>PORTEUR DE PROJET 3 :   </a:t>
            </a:r>
            <a:endParaRPr sz="2000" b="1" i="0" u="none" strike="noStrike" cap="none">
              <a:solidFill>
                <a:schemeClr val="lt1"/>
              </a:solidFill>
              <a:latin typeface="Calibri"/>
              <a:ea typeface="Calibri"/>
              <a:cs typeface="Calibri"/>
              <a:sym typeface="Calibri"/>
            </a:endParaRPr>
          </a:p>
        </p:txBody>
      </p:sp>
      <p:sp>
        <p:nvSpPr>
          <p:cNvPr id="156" name="Google Shape;156;p20"/>
          <p:cNvSpPr txBox="1"/>
          <p:nvPr/>
        </p:nvSpPr>
        <p:spPr>
          <a:xfrm>
            <a:off x="3865775" y="2567318"/>
            <a:ext cx="7881469" cy="3139281"/>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Nom-Prénom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Date de naissance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Lieu de naissance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Statut : 	</a:t>
            </a:r>
            <a:br>
              <a:rPr lang="fr-FR" sz="1800" b="1" i="0" u="none" strike="noStrike" cap="none" dirty="0">
                <a:solidFill>
                  <a:schemeClr val="dk2"/>
                </a:solidFill>
                <a:latin typeface="Calibri"/>
                <a:ea typeface="Calibri"/>
                <a:cs typeface="Calibri"/>
                <a:sym typeface="Calibri"/>
              </a:rPr>
            </a:br>
            <a:r>
              <a:rPr lang="fr-FR" sz="1800" b="1" i="0" u="none" strike="noStrike" cap="none" dirty="0">
                <a:solidFill>
                  <a:schemeClr val="dk2"/>
                </a:solidFill>
                <a:latin typeface="Calibri"/>
                <a:ea typeface="Calibri"/>
                <a:cs typeface="Calibri"/>
                <a:sym typeface="Calibri"/>
              </a:rPr>
              <a:t>☐ En recherche d’emploi       ☐ </a:t>
            </a:r>
            <a:r>
              <a:rPr lang="fr-FR" sz="1800" b="1" i="0" u="none" strike="noStrike" cap="none" dirty="0" err="1">
                <a:solidFill>
                  <a:schemeClr val="dk2"/>
                </a:solidFill>
                <a:latin typeface="Calibri"/>
                <a:ea typeface="Calibri"/>
                <a:cs typeface="Calibri"/>
                <a:sym typeface="Calibri"/>
              </a:rPr>
              <a:t>Salarié.e</a:t>
            </a:r>
            <a:r>
              <a:rPr lang="fr-FR" sz="1800" b="1" i="0" u="none" strike="noStrike" cap="none" dirty="0">
                <a:solidFill>
                  <a:schemeClr val="dk2"/>
                </a:solidFill>
                <a:latin typeface="Calibri"/>
                <a:ea typeface="Calibri"/>
                <a:cs typeface="Calibri"/>
                <a:sym typeface="Calibri"/>
              </a:rPr>
              <a:t>       ☐ </a:t>
            </a:r>
            <a:r>
              <a:rPr lang="fr-FR" sz="1800" b="1" i="0" u="none" strike="noStrike" cap="none" dirty="0" err="1">
                <a:solidFill>
                  <a:schemeClr val="dk2"/>
                </a:solidFill>
                <a:latin typeface="Calibri"/>
                <a:ea typeface="Calibri"/>
                <a:cs typeface="Calibri"/>
                <a:sym typeface="Calibri"/>
              </a:rPr>
              <a:t>Etudiant.e</a:t>
            </a:r>
            <a:r>
              <a:rPr lang="fr-FR" sz="1800" b="1" i="0" u="none" strike="noStrike" cap="none" dirty="0">
                <a:solidFill>
                  <a:schemeClr val="dk2"/>
                </a:solidFill>
                <a:latin typeface="Calibri"/>
                <a:ea typeface="Calibri"/>
                <a:cs typeface="Calibri"/>
                <a:sym typeface="Calibri"/>
              </a:rPr>
              <a:t>      ☐ Chef d’entreprise</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 Autre, précisez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Adresse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Code postal : 		            Ville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Courriel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Téléphone :</a:t>
            </a:r>
            <a:endParaRPr dirty="0"/>
          </a:p>
          <a:p>
            <a:pPr marL="0" marR="0" lvl="0" indent="0" algn="l" rtl="0">
              <a:spcBef>
                <a:spcPts val="0"/>
              </a:spcBef>
              <a:spcAft>
                <a:spcPts val="0"/>
              </a:spcAft>
              <a:buNone/>
            </a:pPr>
            <a:endParaRPr sz="1800" b="0" i="0" u="none" strike="noStrike" cap="none" dirty="0">
              <a:solidFill>
                <a:schemeClr val="dk2"/>
              </a:solidFill>
              <a:latin typeface="Calibri"/>
              <a:ea typeface="Calibri"/>
              <a:cs typeface="Calibri"/>
              <a:sym typeface="Calibri"/>
            </a:endParaRPr>
          </a:p>
        </p:txBody>
      </p:sp>
      <p:sp>
        <p:nvSpPr>
          <p:cNvPr id="2" name="Rectangle 1">
            <a:extLst>
              <a:ext uri="{FF2B5EF4-FFF2-40B4-BE49-F238E27FC236}">
                <a16:creationId xmlns:a16="http://schemas.microsoft.com/office/drawing/2014/main" id="{0C78B6EB-D8B7-7191-1896-A110AE9490C2}"/>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7151152F-E45F-8A4E-EBDB-79CEF8924A4D}"/>
              </a:ext>
            </a:extLst>
          </p:cNvPr>
          <p:cNvPicPr>
            <a:picLocks noChangeAspect="1"/>
          </p:cNvPicPr>
          <p:nvPr/>
        </p:nvPicPr>
        <p:blipFill>
          <a:blip r:embed="rId4"/>
          <a:stretch>
            <a:fillRect/>
          </a:stretch>
        </p:blipFill>
        <p:spPr>
          <a:xfrm>
            <a:off x="338269" y="142240"/>
            <a:ext cx="2328308" cy="1359356"/>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60"/>
        <p:cNvGrpSpPr/>
        <p:nvPr/>
      </p:nvGrpSpPr>
      <p:grpSpPr>
        <a:xfrm>
          <a:off x="0" y="0"/>
          <a:ext cx="0" cy="0"/>
          <a:chOff x="0" y="0"/>
          <a:chExt cx="0" cy="0"/>
        </a:xfrm>
      </p:grpSpPr>
      <p:sp>
        <p:nvSpPr>
          <p:cNvPr id="161" name="Google Shape;161;p21"/>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i="0" u="none" strike="noStrike" cap="none">
                <a:solidFill>
                  <a:srgbClr val="0C0C0C"/>
                </a:solidFill>
                <a:latin typeface="Calibri"/>
                <a:ea typeface="Calibri"/>
                <a:cs typeface="Calibri"/>
                <a:sym typeface="Calibri"/>
              </a:rPr>
              <a:t>  </a:t>
            </a:r>
            <a:r>
              <a:rPr lang="fr-FR" sz="3600" b="1" i="0" u="none" strike="noStrike" cap="none">
                <a:solidFill>
                  <a:srgbClr val="2F5496"/>
                </a:solidFill>
                <a:latin typeface="Calibri"/>
                <a:ea typeface="Calibri"/>
                <a:cs typeface="Calibri"/>
                <a:sym typeface="Calibri"/>
              </a:rPr>
              <a:t> </a:t>
            </a:r>
            <a:endParaRPr sz="3000" b="1" i="0" u="none" strike="noStrike" cap="none">
              <a:solidFill>
                <a:srgbClr val="EA8B00"/>
              </a:solidFill>
              <a:latin typeface="Calibri"/>
              <a:ea typeface="Calibri"/>
              <a:cs typeface="Calibri"/>
              <a:sym typeface="Calibri"/>
            </a:endParaRPr>
          </a:p>
        </p:txBody>
      </p:sp>
      <p:sp>
        <p:nvSpPr>
          <p:cNvPr id="163" name="Google Shape;163;p21"/>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lnSpc>
                <a:spcPct val="100000"/>
              </a:lnSpc>
              <a:spcBef>
                <a:spcPts val="0"/>
              </a:spcBef>
              <a:spcAft>
                <a:spcPts val="0"/>
              </a:spcAft>
              <a:buClr>
                <a:srgbClr val="F7B225"/>
              </a:buClr>
              <a:buSzPts val="1800"/>
              <a:buFont typeface="Calibri"/>
              <a:buNone/>
            </a:pPr>
            <a:r>
              <a:rPr lang="fr-FR" sz="1800" b="1" i="0" u="none" strike="noStrike" cap="none">
                <a:solidFill>
                  <a:srgbClr val="F7B225"/>
                </a:solidFill>
                <a:latin typeface="Calibri"/>
                <a:ea typeface="Calibri"/>
                <a:cs typeface="Calibri"/>
                <a:sym typeface="Calibri"/>
              </a:rPr>
              <a:t>Slide Prez</a:t>
            </a:r>
            <a:endParaRPr sz="2400" b="0" i="0" u="none" strike="noStrike" cap="none">
              <a:solidFill>
                <a:srgbClr val="F7B225"/>
              </a:solidFill>
              <a:latin typeface="Times New Roman"/>
              <a:ea typeface="Times New Roman"/>
              <a:cs typeface="Times New Roman"/>
              <a:sym typeface="Times New Roman"/>
            </a:endParaRPr>
          </a:p>
        </p:txBody>
      </p:sp>
      <p:sp>
        <p:nvSpPr>
          <p:cNvPr id="164" name="Google Shape;164;p21"/>
          <p:cNvSpPr txBox="1"/>
          <p:nvPr/>
        </p:nvSpPr>
        <p:spPr>
          <a:xfrm>
            <a:off x="2930414" y="1617761"/>
            <a:ext cx="7992888" cy="369332"/>
          </a:xfrm>
          <a:prstGeom prst="rect">
            <a:avLst/>
          </a:prstGeom>
          <a:solidFill>
            <a:srgbClr val="F7B225"/>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fr-FR" sz="1800" b="1" i="0" u="none" strike="noStrike" cap="none" dirty="0">
                <a:solidFill>
                  <a:srgbClr val="323F4F"/>
                </a:solidFill>
                <a:latin typeface="Calibri"/>
                <a:ea typeface="Calibri"/>
                <a:cs typeface="Calibri"/>
                <a:sym typeface="Calibri"/>
              </a:rPr>
              <a:t>PARTIE 2 : PRÉSENTATION DU PROJET</a:t>
            </a:r>
            <a:endParaRPr dirty="0"/>
          </a:p>
        </p:txBody>
      </p:sp>
      <p:sp>
        <p:nvSpPr>
          <p:cNvPr id="165" name="Google Shape;165;p21"/>
          <p:cNvSpPr txBox="1"/>
          <p:nvPr/>
        </p:nvSpPr>
        <p:spPr>
          <a:xfrm>
            <a:off x="2930414" y="2397919"/>
            <a:ext cx="7992888" cy="2585283"/>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fr-FR" sz="1800" b="1" i="0" u="none" strike="noStrike" cap="none" dirty="0">
                <a:solidFill>
                  <a:srgbClr val="323F4F"/>
                </a:solidFill>
                <a:latin typeface="Calibri"/>
                <a:ea typeface="Calibri"/>
                <a:cs typeface="Calibri"/>
                <a:sym typeface="Calibri"/>
              </a:rPr>
              <a:t>Vous devez nous séduire selon le modèle proposé.</a:t>
            </a:r>
            <a:endParaRPr dirty="0"/>
          </a:p>
          <a:p>
            <a:pPr marL="0" marR="0" lvl="0" indent="0" algn="just" rtl="0">
              <a:spcBef>
                <a:spcPts val="0"/>
              </a:spcBef>
              <a:spcAft>
                <a:spcPts val="0"/>
              </a:spcAft>
              <a:buNone/>
            </a:pPr>
            <a:r>
              <a:rPr lang="fr-FR" sz="1800" b="1" dirty="0">
                <a:solidFill>
                  <a:srgbClr val="323F4F"/>
                </a:solidFill>
                <a:latin typeface="Calibri"/>
                <a:ea typeface="Calibri"/>
                <a:cs typeface="Calibri"/>
                <a:sym typeface="Calibri"/>
              </a:rPr>
              <a:t>Fixez vous pour objectif de nous faire comprendre votre projet, de nous démontrer qu’il est opportun, innovant et attractif </a:t>
            </a:r>
            <a:r>
              <a:rPr lang="fr-FR" sz="1800" b="1" dirty="0">
                <a:solidFill>
                  <a:srgbClr val="000000"/>
                </a:solidFill>
                <a:latin typeface="Calibri"/>
                <a:ea typeface="Calibri"/>
                <a:cs typeface="Calibri"/>
                <a:sym typeface="Calibri"/>
              </a:rPr>
              <a:t>!</a:t>
            </a:r>
            <a:endParaRPr dirty="0"/>
          </a:p>
          <a:p>
            <a:pPr marL="0" marR="0" lvl="0" indent="0" algn="just" rtl="0">
              <a:spcBef>
                <a:spcPts val="0"/>
              </a:spcBef>
              <a:spcAft>
                <a:spcPts val="0"/>
              </a:spcAft>
              <a:buNone/>
            </a:pPr>
            <a:endParaRPr sz="1800" b="1" dirty="0">
              <a:solidFill>
                <a:srgbClr val="323F4F"/>
              </a:solidFill>
              <a:latin typeface="Calibri"/>
              <a:ea typeface="Calibri"/>
              <a:cs typeface="Calibri"/>
              <a:sym typeface="Calibri"/>
            </a:endParaRPr>
          </a:p>
          <a:p>
            <a:pPr marL="0" marR="0" lvl="0" indent="0" algn="just" rtl="0">
              <a:spcBef>
                <a:spcPts val="0"/>
              </a:spcBef>
              <a:spcAft>
                <a:spcPts val="0"/>
              </a:spcAft>
              <a:buNone/>
            </a:pPr>
            <a:r>
              <a:rPr lang="fr-FR" sz="1800" b="1" u="sng" dirty="0">
                <a:solidFill>
                  <a:srgbClr val="323F4F"/>
                </a:solidFill>
                <a:latin typeface="Calibri"/>
                <a:ea typeface="Calibri"/>
                <a:cs typeface="Calibri"/>
                <a:sym typeface="Calibri"/>
              </a:rPr>
              <a:t>Remarque</a:t>
            </a:r>
            <a:r>
              <a:rPr lang="fr-FR" sz="1800" b="1" dirty="0">
                <a:solidFill>
                  <a:srgbClr val="323F4F"/>
                </a:solidFill>
                <a:latin typeface="Calibri"/>
                <a:ea typeface="Calibri"/>
                <a:cs typeface="Calibri"/>
                <a:sym typeface="Calibri"/>
              </a:rPr>
              <a:t> : </a:t>
            </a:r>
            <a:endParaRPr dirty="0">
              <a:solidFill>
                <a:srgbClr val="323F4F"/>
              </a:solidFill>
            </a:endParaRPr>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 </a:t>
            </a:r>
            <a:r>
              <a:rPr lang="fr-FR" sz="1800" b="1" dirty="0">
                <a:solidFill>
                  <a:srgbClr val="323F4F"/>
                </a:solidFill>
                <a:latin typeface="Calibri"/>
                <a:ea typeface="Calibri"/>
                <a:cs typeface="Calibri"/>
                <a:sym typeface="Calibri"/>
              </a:rPr>
              <a:t>Il s’agit bien sûr d’un modèle de présentation qui doit être adapté à votre projet (sur le fond et sur la forme).</a:t>
            </a:r>
            <a:endParaRPr dirty="0"/>
          </a:p>
          <a:p>
            <a:pPr marL="0" marR="0" lvl="0" indent="0" algn="just" rtl="0">
              <a:spcBef>
                <a:spcPts val="0"/>
              </a:spcBef>
              <a:spcAft>
                <a:spcPts val="0"/>
              </a:spcAft>
              <a:buNone/>
            </a:pPr>
            <a:r>
              <a:rPr lang="fr-FR" sz="1800" b="1" dirty="0">
                <a:solidFill>
                  <a:srgbClr val="323F4F"/>
                </a:solidFill>
                <a:latin typeface="Calibri"/>
                <a:ea typeface="Calibri"/>
                <a:cs typeface="Calibri"/>
                <a:sym typeface="Calibri"/>
              </a:rPr>
              <a:t>- Vous pouvez partir d’un PPT existant mais il devra respecter les 11 thématiques attendues.</a:t>
            </a:r>
            <a:endParaRPr dirty="0"/>
          </a:p>
        </p:txBody>
      </p:sp>
      <p:sp>
        <p:nvSpPr>
          <p:cNvPr id="2" name="Rectangle 1">
            <a:extLst>
              <a:ext uri="{FF2B5EF4-FFF2-40B4-BE49-F238E27FC236}">
                <a16:creationId xmlns:a16="http://schemas.microsoft.com/office/drawing/2014/main" id="{FF94DB12-8DE6-7AB6-A21E-8E78E1BB63FA}"/>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BC923DBF-506C-A89F-CB4C-3DE41506C84A}"/>
              </a:ext>
            </a:extLst>
          </p:cNvPr>
          <p:cNvPicPr>
            <a:picLocks noChangeAspect="1"/>
          </p:cNvPicPr>
          <p:nvPr/>
        </p:nvPicPr>
        <p:blipFill>
          <a:blip r:embed="rId4"/>
          <a:stretch>
            <a:fillRect/>
          </a:stretch>
        </p:blipFill>
        <p:spPr>
          <a:xfrm>
            <a:off x="338269" y="142240"/>
            <a:ext cx="2328308" cy="1359356"/>
          </a:xfrm>
          <a:prstGeom prst="rect">
            <a:avLst/>
          </a:prstGeom>
        </p:spPr>
      </p:pic>
    </p:spTree>
  </p:cSld>
  <p:clrMapOvr>
    <a:masterClrMapping/>
  </p:clrMapOvr>
</p:sld>
</file>

<file path=ppt/theme/theme1.xml><?xml version="1.0" encoding="utf-8"?>
<a:theme xmlns:a="http://schemas.openxmlformats.org/drawingml/2006/main" name="Thèm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1717</Words>
  <Application>Microsoft Office PowerPoint</Application>
  <PresentationFormat>Grand écran</PresentationFormat>
  <Paragraphs>215</Paragraphs>
  <Slides>21</Slides>
  <Notes>21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21</vt:i4>
      </vt:variant>
    </vt:vector>
  </HeadingPairs>
  <TitlesOfParts>
    <vt:vector size="27" baseType="lpstr">
      <vt:lpstr>Arial</vt:lpstr>
      <vt:lpstr>Calibri</vt:lpstr>
      <vt:lpstr>Noto Sans Symbols</vt:lpstr>
      <vt:lpstr>Times New Roman</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cp:lastModifiedBy>Stephanie VERMEULEN</cp:lastModifiedBy>
  <cp:revision>8</cp:revision>
  <dcterms:modified xsi:type="dcterms:W3CDTF">2023-01-23T13:56:46Z</dcterms:modified>
</cp:coreProperties>
</file>