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2"/>
  </p:notesMasterIdLst>
  <p:sldIdLst>
    <p:sldId id="256" r:id="rId2"/>
    <p:sldId id="286" r:id="rId3"/>
    <p:sldId id="258" r:id="rId4"/>
    <p:sldId id="259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95" r:id="rId20"/>
    <p:sldId id="287" r:id="rId2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" initials="" lastIdx="1" clrIdx="0"/>
  <p:cmAuthor id="1" name="Innovosud Surface" initials="IS" lastIdx="1" clrIdx="1">
    <p:extLst>
      <p:ext uri="{19B8F6BF-5375-455C-9EA6-DF929625EA0E}">
        <p15:presenceInfo xmlns:p15="http://schemas.microsoft.com/office/powerpoint/2012/main" userId="8a6f3bcde426c56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AC4F"/>
    <a:srgbClr val="022D63"/>
    <a:srgbClr val="CCE8EB"/>
    <a:srgbClr val="F6AE17"/>
    <a:srgbClr val="76C651"/>
    <a:srgbClr val="28745D"/>
    <a:srgbClr val="D7D8E7"/>
    <a:srgbClr val="67B7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96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4F81BD"/>
          </a:solidFill>
          <a:ln w="25400" cap="flat" cmpd="sng">
            <a:solidFill>
              <a:srgbClr val="385D8A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20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252068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731678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206921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001153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853709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314984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828969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643760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411118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41107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909064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23562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190988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96276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531847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773684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8907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de section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pn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hyperlink" Target="mailto:info@innovosud.fr" TargetMode="External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46339CE-6232-FA00-4A27-DFEF83FE8E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9" name="Google Shape;89;p13"/>
          <p:cNvSpPr/>
          <p:nvPr/>
        </p:nvSpPr>
        <p:spPr>
          <a:xfrm>
            <a:off x="1816963" y="106587"/>
            <a:ext cx="9144000" cy="61239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775" rIns="90000" bIns="467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0" i="0" u="none" strike="noStrike" cap="none" dirty="0">
                <a:solidFill>
                  <a:srgbClr val="67B753"/>
                </a:solidFill>
                <a:latin typeface="Calibri"/>
                <a:ea typeface="Calibri"/>
                <a:cs typeface="Calibri"/>
                <a:sym typeface="Calibri"/>
              </a:rPr>
              <a:t>DOSSIER DE CANDIDATURE</a:t>
            </a:r>
            <a:br>
              <a:rPr lang="fr-FR" sz="36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4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02E3B36-C511-B836-8322-0564A77097FD}"/>
              </a:ext>
            </a:extLst>
          </p:cNvPr>
          <p:cNvSpPr txBox="1"/>
          <p:nvPr/>
        </p:nvSpPr>
        <p:spPr>
          <a:xfrm>
            <a:off x="3201509" y="924073"/>
            <a:ext cx="63749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 retourner avant le 1er Septembre 2023 !</a:t>
            </a:r>
            <a:endParaRPr lang="fr-FR" sz="2800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1C72E38-F2FC-BDD4-6879-45A039119A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8119" y="5552312"/>
            <a:ext cx="1219793" cy="938822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DBC2D30F-E08D-8471-C222-7EDAB84BF0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3014" y="5277474"/>
            <a:ext cx="2249243" cy="1312906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1CBDC82F-AB31-47D1-16D4-2318109762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40586" y="5304023"/>
            <a:ext cx="1949116" cy="13716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/>
          <p:nvPr/>
        </p:nvSpPr>
        <p:spPr>
          <a:xfrm>
            <a:off x="5975051" y="2567318"/>
            <a:ext cx="451085" cy="814390"/>
          </a:xfrm>
          <a:prstGeom prst="rect">
            <a:avLst/>
          </a:prstGeom>
          <a:noFill/>
          <a:ln>
            <a:noFill/>
          </a:ln>
          <a:effectLst>
            <a:outerShdw blurRad="76200" sy="23000" kx="1200000" algn="br" rotWithShape="0">
              <a:srgbClr val="000000">
                <a:alpha val="20000"/>
              </a:srgbClr>
            </a:outerShdw>
          </a:effectLst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1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fr-FR" sz="3600" b="1" i="0" u="none" strike="noStrike" cap="non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000" b="1" i="0" u="none" strike="noStrike" cap="none">
              <a:solidFill>
                <a:srgbClr val="EA8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6"/>
          <p:cNvSpPr/>
          <p:nvPr/>
        </p:nvSpPr>
        <p:spPr>
          <a:xfrm>
            <a:off x="9854213" y="6301696"/>
            <a:ext cx="2003731" cy="4046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775" rIns="90000" bIns="467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None/>
            </a:pPr>
            <a:r>
              <a:rPr lang="fr-FR" sz="18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Slide Prez 1</a:t>
            </a:r>
            <a:endParaRPr sz="2400" b="0" i="0" u="none" strike="noStrike" cap="none" dirty="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B5BEBE7F-A4FF-E131-4998-8A4176A656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054" y="282244"/>
            <a:ext cx="3211590" cy="2692269"/>
          </a:xfrm>
          <a:prstGeom prst="rect">
            <a:avLst/>
          </a:prstGeom>
        </p:spPr>
      </p:pic>
      <p:sp>
        <p:nvSpPr>
          <p:cNvPr id="3" name="Google Shape;173;p22">
            <a:extLst>
              <a:ext uri="{FF2B5EF4-FFF2-40B4-BE49-F238E27FC236}">
                <a16:creationId xmlns:a16="http://schemas.microsoft.com/office/drawing/2014/main" id="{F4A0B3FE-5726-8EFF-790A-7360080128CF}"/>
              </a:ext>
            </a:extLst>
          </p:cNvPr>
          <p:cNvSpPr/>
          <p:nvPr/>
        </p:nvSpPr>
        <p:spPr>
          <a:xfrm>
            <a:off x="4722920" y="829661"/>
            <a:ext cx="7028492" cy="4046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67B753"/>
          </a:solidFill>
          <a:ln>
            <a:noFill/>
          </a:ln>
        </p:spPr>
        <p:txBody>
          <a:bodyPr spcFirstLastPara="1" wrap="square" lIns="90000" tIns="46775" rIns="90000" bIns="467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1800"/>
              <a:buFont typeface="Calibri"/>
              <a:buNone/>
            </a:pPr>
            <a:r>
              <a:rPr lang="fr-FR" sz="1800" b="1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rPr>
              <a:t>LE PROJET</a:t>
            </a:r>
            <a:endParaRPr sz="1800" b="0" i="0" u="none" strike="noStrike" cap="none">
              <a:solidFill>
                <a:srgbClr val="323F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174;p22">
            <a:extLst>
              <a:ext uri="{FF2B5EF4-FFF2-40B4-BE49-F238E27FC236}">
                <a16:creationId xmlns:a16="http://schemas.microsoft.com/office/drawing/2014/main" id="{623019F4-6823-B4BF-06DD-2D56855D65A8}"/>
              </a:ext>
            </a:extLst>
          </p:cNvPr>
          <p:cNvSpPr txBox="1"/>
          <p:nvPr/>
        </p:nvSpPr>
        <p:spPr>
          <a:xfrm>
            <a:off x="4722920" y="1839982"/>
            <a:ext cx="7028492" cy="1765328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rPr>
              <a:t>Il convient de décrire en quelques mots: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323F4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1800"/>
            </a:pPr>
            <a:r>
              <a:rPr lang="fr-FR" sz="1800" b="1" dirty="0">
                <a:solidFill>
                  <a:srgbClr val="323F4F"/>
                </a:solidFill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 </a:t>
            </a:r>
            <a:r>
              <a:rPr lang="fr-FR" sz="1800" b="1" dirty="0">
                <a:solidFill>
                  <a:srgbClr val="54AC4F"/>
                </a:solidFill>
                <a:latin typeface="Calibri"/>
                <a:ea typeface="Calibri"/>
                <a:cs typeface="Calibri"/>
                <a:sym typeface="Calibri"/>
              </a:rPr>
              <a:t>Le concept innovant</a:t>
            </a:r>
            <a:endParaRPr dirty="0">
              <a:solidFill>
                <a:srgbClr val="54AC4F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323F4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1800"/>
            </a:pPr>
            <a:r>
              <a:rPr lang="fr-FR" sz="1800" b="1" dirty="0">
                <a:solidFill>
                  <a:srgbClr val="323F4F"/>
                </a:solidFill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 </a:t>
            </a:r>
            <a:r>
              <a:rPr lang="fr-FR" sz="1800" b="1" dirty="0">
                <a:solidFill>
                  <a:srgbClr val="54AC4F"/>
                </a:solidFill>
                <a:latin typeface="Calibri"/>
                <a:ea typeface="Calibri"/>
                <a:cs typeface="Calibri"/>
                <a:sym typeface="Calibri"/>
              </a:rPr>
              <a:t>L’ambition du projet</a:t>
            </a:r>
            <a:endParaRPr dirty="0">
              <a:solidFill>
                <a:srgbClr val="54AC4F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323F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175;p22">
            <a:extLst>
              <a:ext uri="{FF2B5EF4-FFF2-40B4-BE49-F238E27FC236}">
                <a16:creationId xmlns:a16="http://schemas.microsoft.com/office/drawing/2014/main" id="{C95F45FC-D100-F0DE-AF03-795C2CCB954F}"/>
              </a:ext>
            </a:extLst>
          </p:cNvPr>
          <p:cNvSpPr/>
          <p:nvPr/>
        </p:nvSpPr>
        <p:spPr>
          <a:xfrm>
            <a:off x="5326602" y="4332646"/>
            <a:ext cx="5682555" cy="31367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CCE8EB"/>
          </a:solidFill>
          <a:ln>
            <a:noFill/>
          </a:ln>
        </p:spPr>
        <p:txBody>
          <a:bodyPr spcFirstLastPara="1" wrap="square" lIns="90000" tIns="46775" rIns="90000" bIns="46775" anchor="t" anchorCtr="1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rgbClr val="323F4F"/>
                </a:solidFill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    </a:t>
            </a:r>
            <a:r>
              <a:rPr lang="fr-FR" sz="1400" b="1" dirty="0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rPr>
              <a:t>Important de rajouter du visuel : logo, images… </a:t>
            </a:r>
            <a:endParaRPr dirty="0"/>
          </a:p>
        </p:txBody>
      </p:sp>
      <p:pic>
        <p:nvPicPr>
          <p:cNvPr id="6" name="Google Shape;102;p15">
            <a:extLst>
              <a:ext uri="{FF2B5EF4-FFF2-40B4-BE49-F238E27FC236}">
                <a16:creationId xmlns:a16="http://schemas.microsoft.com/office/drawing/2014/main" id="{C08170BF-6130-0C65-FDEA-83CCA55A8F0C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84781" y="5964984"/>
            <a:ext cx="1291701" cy="721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19545C1-D651-CA62-9111-DBD1EC1866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9593" y="6049999"/>
            <a:ext cx="826203" cy="636028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399197F4-EDB5-BBC2-0EC5-3520E4AE6C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99725" y="5919034"/>
            <a:ext cx="1286125" cy="90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9004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/>
          <p:nvPr/>
        </p:nvSpPr>
        <p:spPr>
          <a:xfrm>
            <a:off x="5975051" y="2567318"/>
            <a:ext cx="451085" cy="814390"/>
          </a:xfrm>
          <a:prstGeom prst="rect">
            <a:avLst/>
          </a:prstGeom>
          <a:noFill/>
          <a:ln>
            <a:noFill/>
          </a:ln>
          <a:effectLst>
            <a:outerShdw blurRad="76200" sy="23000" kx="1200000" algn="br" rotWithShape="0">
              <a:srgbClr val="000000">
                <a:alpha val="20000"/>
              </a:srgbClr>
            </a:outerShdw>
          </a:effectLst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1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fr-FR" sz="3600" b="1" i="0" u="none" strike="noStrike" cap="non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000" b="1" i="0" u="none" strike="noStrike" cap="none">
              <a:solidFill>
                <a:srgbClr val="EA8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6"/>
          <p:cNvSpPr/>
          <p:nvPr/>
        </p:nvSpPr>
        <p:spPr>
          <a:xfrm>
            <a:off x="9854213" y="6301696"/>
            <a:ext cx="2003731" cy="4046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775" rIns="90000" bIns="467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None/>
            </a:pPr>
            <a:r>
              <a:rPr lang="fr-FR" sz="18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Slide Prez 2</a:t>
            </a:r>
            <a:endParaRPr sz="2400" b="0" i="0" u="none" strike="noStrike" cap="none" dirty="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B5BEBE7F-A4FF-E131-4998-8A4176A656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054" y="282244"/>
            <a:ext cx="3211590" cy="2692269"/>
          </a:xfrm>
          <a:prstGeom prst="rect">
            <a:avLst/>
          </a:prstGeom>
        </p:spPr>
      </p:pic>
      <p:sp>
        <p:nvSpPr>
          <p:cNvPr id="4" name="Google Shape;183;p23">
            <a:extLst>
              <a:ext uri="{FF2B5EF4-FFF2-40B4-BE49-F238E27FC236}">
                <a16:creationId xmlns:a16="http://schemas.microsoft.com/office/drawing/2014/main" id="{44269624-1E3A-038A-2A1D-DD0798E41AF4}"/>
              </a:ext>
            </a:extLst>
          </p:cNvPr>
          <p:cNvSpPr/>
          <p:nvPr/>
        </p:nvSpPr>
        <p:spPr>
          <a:xfrm>
            <a:off x="4722920" y="911941"/>
            <a:ext cx="7028492" cy="38037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67B753"/>
          </a:solidFill>
          <a:ln>
            <a:noFill/>
          </a:ln>
        </p:spPr>
        <p:txBody>
          <a:bodyPr spcFirstLastPara="1" wrap="square" lIns="90000" tIns="46775" rIns="90000" bIns="467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1800"/>
              <a:buFont typeface="Calibri"/>
              <a:buNone/>
            </a:pPr>
            <a:r>
              <a:rPr lang="fr-FR" sz="1800" b="1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rPr>
              <a:t>L’ÉQUIPE</a:t>
            </a:r>
            <a:endParaRPr sz="1800" b="0" i="0" u="none" strike="noStrike" cap="none">
              <a:solidFill>
                <a:srgbClr val="323F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184;p23">
            <a:extLst>
              <a:ext uri="{FF2B5EF4-FFF2-40B4-BE49-F238E27FC236}">
                <a16:creationId xmlns:a16="http://schemas.microsoft.com/office/drawing/2014/main" id="{27A061A4-010C-0664-BDFC-D69751E1126E}"/>
              </a:ext>
            </a:extLst>
          </p:cNvPr>
          <p:cNvSpPr txBox="1"/>
          <p:nvPr/>
        </p:nvSpPr>
        <p:spPr>
          <a:xfrm>
            <a:off x="4722920" y="1685930"/>
            <a:ext cx="7028492" cy="3416279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rPr>
              <a:t>Il convient de parler de 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323F4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rgbClr val="323F4F"/>
                </a:solidFill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</a:t>
            </a:r>
            <a:r>
              <a:rPr lang="fr-FR" sz="1800" b="1" dirty="0">
                <a:solidFill>
                  <a:srgbClr val="54AC4F"/>
                </a:solidFill>
                <a:latin typeface="Calibri"/>
                <a:ea typeface="Calibri"/>
                <a:cs typeface="Calibri"/>
                <a:sym typeface="Calibri"/>
              </a:rPr>
              <a:t>L’équipe fondatrice </a:t>
            </a:r>
            <a:r>
              <a:rPr lang="fr-FR" sz="1800" b="1" dirty="0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rPr>
              <a:t>: Nom, rôle, résumé des parcours, compétences spécifiques, connaissance du marché/réseaux de distribution/grands comptes…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323F4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323F4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rgbClr val="323F4F"/>
                </a:solidFill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</a:t>
            </a:r>
            <a:r>
              <a:rPr lang="fr-FR" sz="1800" b="1" dirty="0">
                <a:solidFill>
                  <a:srgbClr val="54AC4F"/>
                </a:solidFill>
                <a:latin typeface="Calibri"/>
                <a:ea typeface="Calibri"/>
                <a:cs typeface="Calibri"/>
                <a:sym typeface="Calibri"/>
              </a:rPr>
              <a:t>L’équipe élargie </a:t>
            </a:r>
            <a:r>
              <a:rPr lang="fr-FR" sz="1800" b="1" dirty="0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rPr>
              <a:t>:  mentor, conseils et prestataires externes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323F4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323F4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rgbClr val="323F4F"/>
                </a:solidFill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</a:t>
            </a:r>
            <a:r>
              <a:rPr lang="fr-FR" sz="1800" b="1" dirty="0">
                <a:solidFill>
                  <a:srgbClr val="54AC4F"/>
                </a:solidFill>
                <a:latin typeface="Calibri"/>
                <a:ea typeface="Calibri"/>
                <a:cs typeface="Calibri"/>
                <a:sym typeface="Calibri"/>
              </a:rPr>
              <a:t>Les partenaires clés : </a:t>
            </a:r>
            <a:r>
              <a:rPr lang="fr-FR" sz="1800" b="1" dirty="0">
                <a:solidFill>
                  <a:srgbClr val="323F4F"/>
                </a:solidFill>
                <a:latin typeface="Calibri"/>
                <a:cs typeface="Calibri"/>
                <a:sym typeface="Calibri"/>
              </a:rPr>
              <a:t>industriels, centre de recherche, fournisseurs…</a:t>
            </a:r>
            <a:endParaRPr sz="1800" b="1" dirty="0">
              <a:solidFill>
                <a:srgbClr val="323F4F"/>
              </a:solidFill>
              <a:latin typeface="Calibri"/>
              <a:cs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323F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85;p23">
            <a:extLst>
              <a:ext uri="{FF2B5EF4-FFF2-40B4-BE49-F238E27FC236}">
                <a16:creationId xmlns:a16="http://schemas.microsoft.com/office/drawing/2014/main" id="{FEE25A85-1506-13C4-0774-643B1507D456}"/>
              </a:ext>
            </a:extLst>
          </p:cNvPr>
          <p:cNvSpPr/>
          <p:nvPr/>
        </p:nvSpPr>
        <p:spPr>
          <a:xfrm>
            <a:off x="5651256" y="5320973"/>
            <a:ext cx="5682555" cy="53283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CCE8EB"/>
          </a:solidFill>
          <a:ln>
            <a:noFill/>
          </a:ln>
        </p:spPr>
        <p:txBody>
          <a:bodyPr spcFirstLastPara="1" wrap="square" lIns="90000" tIns="46775" rIns="90000" bIns="46775" anchor="t" anchorCtr="1">
            <a:noAutofit/>
          </a:bodyPr>
          <a:lstStyle/>
          <a:p>
            <a:pPr algn="ctr"/>
            <a:r>
              <a:rPr lang="fr-FR" sz="1400" b="1" dirty="0">
                <a:solidFill>
                  <a:srgbClr val="323F4F"/>
                </a:solidFill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 </a:t>
            </a:r>
            <a:r>
              <a:rPr lang="fr-FR" b="1" dirty="0">
                <a:solidFill>
                  <a:srgbClr val="323F4F"/>
                </a:solidFill>
                <a:latin typeface="Calibri"/>
                <a:cs typeface="Calibri"/>
                <a:sym typeface="Calibri"/>
              </a:rPr>
              <a:t>Important de démontrer ici la légitimité de l’équipe et sa complémentarité</a:t>
            </a:r>
            <a:endParaRPr lang="fr-FR" b="1" dirty="0">
              <a:solidFill>
                <a:srgbClr val="323F4F"/>
              </a:solidFill>
              <a:latin typeface="Calibri"/>
              <a:cs typeface="Calibri"/>
            </a:endParaRPr>
          </a:p>
        </p:txBody>
      </p:sp>
      <p:pic>
        <p:nvPicPr>
          <p:cNvPr id="6" name="Google Shape;102;p15">
            <a:extLst>
              <a:ext uri="{FF2B5EF4-FFF2-40B4-BE49-F238E27FC236}">
                <a16:creationId xmlns:a16="http://schemas.microsoft.com/office/drawing/2014/main" id="{FE94F3CB-40A4-AF93-535F-8534D5D2A029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84781" y="5964984"/>
            <a:ext cx="1291701" cy="721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F65AB7E-BAA4-DF06-25D7-162E7624C3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9593" y="6049999"/>
            <a:ext cx="826203" cy="636028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B718F552-679D-7154-7684-2F317682C7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99725" y="5919034"/>
            <a:ext cx="1286125" cy="90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2321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/>
          <p:nvPr/>
        </p:nvSpPr>
        <p:spPr>
          <a:xfrm>
            <a:off x="5975051" y="2567318"/>
            <a:ext cx="451085" cy="814390"/>
          </a:xfrm>
          <a:prstGeom prst="rect">
            <a:avLst/>
          </a:prstGeom>
          <a:noFill/>
          <a:ln>
            <a:noFill/>
          </a:ln>
          <a:effectLst>
            <a:outerShdw blurRad="76200" sy="23000" kx="1200000" algn="br" rotWithShape="0">
              <a:srgbClr val="000000">
                <a:alpha val="20000"/>
              </a:srgbClr>
            </a:outerShdw>
          </a:effectLst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1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fr-FR" sz="3600" b="1" i="0" u="none" strike="noStrike" cap="non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000" b="1" i="0" u="none" strike="noStrike" cap="none">
              <a:solidFill>
                <a:srgbClr val="EA8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6"/>
          <p:cNvSpPr/>
          <p:nvPr/>
        </p:nvSpPr>
        <p:spPr>
          <a:xfrm>
            <a:off x="9854213" y="6301696"/>
            <a:ext cx="2003731" cy="4046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775" rIns="90000" bIns="467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None/>
            </a:pPr>
            <a:r>
              <a:rPr lang="fr-FR" sz="18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Slide Prez 3</a:t>
            </a:r>
            <a:endParaRPr sz="2400" b="0" i="0" u="none" strike="noStrike" cap="none" dirty="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B5BEBE7F-A4FF-E131-4998-8A4176A656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054" y="282244"/>
            <a:ext cx="3211590" cy="2692269"/>
          </a:xfrm>
          <a:prstGeom prst="rect">
            <a:avLst/>
          </a:prstGeom>
        </p:spPr>
      </p:pic>
      <p:sp>
        <p:nvSpPr>
          <p:cNvPr id="10" name="Google Shape;185;p23">
            <a:extLst>
              <a:ext uri="{FF2B5EF4-FFF2-40B4-BE49-F238E27FC236}">
                <a16:creationId xmlns:a16="http://schemas.microsoft.com/office/drawing/2014/main" id="{FEE25A85-1506-13C4-0774-643B1507D456}"/>
              </a:ext>
            </a:extLst>
          </p:cNvPr>
          <p:cNvSpPr/>
          <p:nvPr/>
        </p:nvSpPr>
        <p:spPr>
          <a:xfrm>
            <a:off x="5651256" y="5320973"/>
            <a:ext cx="5682555" cy="53283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CCE8EB"/>
          </a:solidFill>
          <a:ln>
            <a:noFill/>
          </a:ln>
        </p:spPr>
        <p:txBody>
          <a:bodyPr spcFirstLastPara="1" wrap="square" lIns="90000" tIns="46775" rIns="90000" bIns="46775" anchor="t" anchorCtr="1">
            <a:noAutofit/>
          </a:bodyPr>
          <a:lstStyle/>
          <a:p>
            <a:pPr algn="ctr"/>
            <a:r>
              <a:rPr lang="fr-FR" sz="1400" b="1" dirty="0">
                <a:solidFill>
                  <a:srgbClr val="323F4F"/>
                </a:solidFill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 </a:t>
            </a:r>
            <a:r>
              <a:rPr lang="fr-FR" sz="1400" b="1" dirty="0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rPr>
              <a:t>Une photo ou un schéma peuvent illustrer le projet innovant</a:t>
            </a:r>
            <a:endParaRPr lang="fr-FR" dirty="0"/>
          </a:p>
          <a:p>
            <a:pPr algn="ctr"/>
            <a:endParaRPr lang="fr-FR" b="1" dirty="0">
              <a:solidFill>
                <a:srgbClr val="323F4F"/>
              </a:solidFill>
              <a:latin typeface="Calibri"/>
              <a:cs typeface="Calibri"/>
            </a:endParaRPr>
          </a:p>
        </p:txBody>
      </p:sp>
      <p:sp>
        <p:nvSpPr>
          <p:cNvPr id="3" name="Google Shape;193;p24">
            <a:extLst>
              <a:ext uri="{FF2B5EF4-FFF2-40B4-BE49-F238E27FC236}">
                <a16:creationId xmlns:a16="http://schemas.microsoft.com/office/drawing/2014/main" id="{B5723988-3D9D-5FED-D12F-7E722C6C1EF1}"/>
              </a:ext>
            </a:extLst>
          </p:cNvPr>
          <p:cNvSpPr/>
          <p:nvPr/>
        </p:nvSpPr>
        <p:spPr>
          <a:xfrm>
            <a:off x="4722921" y="642740"/>
            <a:ext cx="7028491" cy="37631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67B753"/>
          </a:solidFill>
          <a:ln>
            <a:noFill/>
          </a:ln>
        </p:spPr>
        <p:txBody>
          <a:bodyPr spcFirstLastPara="1" wrap="square" lIns="90000" tIns="46775" rIns="90000" bIns="467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None/>
            </a:pPr>
            <a:r>
              <a:rPr lang="fr-FR" sz="18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LE PROJET INNOVANT (SYNTHÈSE)</a:t>
            </a:r>
            <a:endParaRPr sz="1800" b="0" i="0" u="none" strike="noStrike" cap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194;p24">
            <a:extLst>
              <a:ext uri="{FF2B5EF4-FFF2-40B4-BE49-F238E27FC236}">
                <a16:creationId xmlns:a16="http://schemas.microsoft.com/office/drawing/2014/main" id="{D0FDE7AA-0488-821C-4675-D1A240A1F842}"/>
              </a:ext>
            </a:extLst>
          </p:cNvPr>
          <p:cNvSpPr txBox="1"/>
          <p:nvPr/>
        </p:nvSpPr>
        <p:spPr>
          <a:xfrm>
            <a:off x="4722921" y="1926058"/>
            <a:ext cx="7028491" cy="2893059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Décrivez de façon synthétique, attractive et avec des termes simples votre projet.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Précisez vos cibles de clientèle, le secteur d’activité.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sz="1800" b="1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sz="1800" b="1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i="1" dirty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Remarques : </a:t>
            </a:r>
            <a:r>
              <a:rPr lang="fr-FR" sz="1400" b="1" i="1" dirty="0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rPr>
              <a:t>Expliquez simplement quel est votre projet (concept), à qui il s’adresse (cibles), sur quel secteur d’activité il évolue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ts val="1400"/>
              <a:buFont typeface="Noto Sans Symbols"/>
              <a:buNone/>
            </a:pPr>
            <a:r>
              <a:rPr lang="fr-FR" sz="1400" b="1" i="1" u="none" strike="noStrike" cap="none" dirty="0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rPr>
              <a:t>Si le métier/secteur d’activité est spécifique, il conviendra d’expliquer le secteur d’activité/ contexte dans lequel évolue votre projet.</a:t>
            </a:r>
            <a:endParaRPr lang="fr-FR" sz="1400" b="1" i="1" dirty="0">
              <a:solidFill>
                <a:srgbClr val="323F4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Google Shape;102;p15">
            <a:extLst>
              <a:ext uri="{FF2B5EF4-FFF2-40B4-BE49-F238E27FC236}">
                <a16:creationId xmlns:a16="http://schemas.microsoft.com/office/drawing/2014/main" id="{7BE2D658-076E-9DC4-2AA0-08E4B419474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84781" y="5964984"/>
            <a:ext cx="1291701" cy="721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0E01C1E-B261-0BEC-5186-EB799958F5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9593" y="6049999"/>
            <a:ext cx="826203" cy="636028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E50D9919-674F-9864-8A0D-6F589461D8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99725" y="5919034"/>
            <a:ext cx="1286125" cy="90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2500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/>
          <p:nvPr/>
        </p:nvSpPr>
        <p:spPr>
          <a:xfrm>
            <a:off x="5975051" y="2567318"/>
            <a:ext cx="451085" cy="814390"/>
          </a:xfrm>
          <a:prstGeom prst="rect">
            <a:avLst/>
          </a:prstGeom>
          <a:noFill/>
          <a:ln>
            <a:noFill/>
          </a:ln>
          <a:effectLst>
            <a:outerShdw blurRad="76200" sy="23000" kx="1200000" algn="br" rotWithShape="0">
              <a:srgbClr val="000000">
                <a:alpha val="20000"/>
              </a:srgbClr>
            </a:outerShdw>
          </a:effectLst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1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fr-FR" sz="3600" b="1" i="0" u="none" strike="noStrike" cap="non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000" b="1" i="0" u="none" strike="noStrike" cap="none">
              <a:solidFill>
                <a:srgbClr val="EA8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6"/>
          <p:cNvSpPr/>
          <p:nvPr/>
        </p:nvSpPr>
        <p:spPr>
          <a:xfrm>
            <a:off x="9854213" y="6301696"/>
            <a:ext cx="2003731" cy="4046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775" rIns="90000" bIns="467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None/>
            </a:pPr>
            <a:r>
              <a:rPr lang="fr-FR" sz="18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Slide Prez 4</a:t>
            </a:r>
            <a:endParaRPr sz="2400" b="0" i="0" u="none" strike="noStrike" cap="none" dirty="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B5BEBE7F-A4FF-E131-4998-8A4176A656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054" y="282244"/>
            <a:ext cx="3211590" cy="2692269"/>
          </a:xfrm>
          <a:prstGeom prst="rect">
            <a:avLst/>
          </a:prstGeom>
        </p:spPr>
      </p:pic>
      <p:sp>
        <p:nvSpPr>
          <p:cNvPr id="10" name="Google Shape;185;p23">
            <a:extLst>
              <a:ext uri="{FF2B5EF4-FFF2-40B4-BE49-F238E27FC236}">
                <a16:creationId xmlns:a16="http://schemas.microsoft.com/office/drawing/2014/main" id="{FEE25A85-1506-13C4-0774-643B1507D456}"/>
              </a:ext>
            </a:extLst>
          </p:cNvPr>
          <p:cNvSpPr/>
          <p:nvPr/>
        </p:nvSpPr>
        <p:spPr>
          <a:xfrm>
            <a:off x="5539983" y="5587106"/>
            <a:ext cx="5682555" cy="53283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CCE8EB"/>
          </a:solidFill>
          <a:ln>
            <a:noFill/>
          </a:ln>
        </p:spPr>
        <p:txBody>
          <a:bodyPr spcFirstLastPara="1" wrap="square" lIns="90000" tIns="46775" rIns="90000" bIns="46775" anchor="t" anchorCtr="1">
            <a:noAutofit/>
          </a:bodyPr>
          <a:lstStyle/>
          <a:p>
            <a:pPr algn="ctr"/>
            <a:r>
              <a:rPr lang="fr-FR" sz="1400" b="1" dirty="0">
                <a:solidFill>
                  <a:srgbClr val="323F4F"/>
                </a:solidFill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 </a:t>
            </a:r>
            <a:r>
              <a:rPr lang="fr-FR" b="1" i="1" dirty="0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rPr>
              <a:t>Cette slide doit être très percutante et brève !</a:t>
            </a:r>
            <a:endParaRPr lang="fr-FR" b="1" dirty="0">
              <a:solidFill>
                <a:srgbClr val="323F4F"/>
              </a:solidFill>
              <a:latin typeface="Calibri"/>
              <a:cs typeface="Calibri"/>
            </a:endParaRPr>
          </a:p>
        </p:txBody>
      </p:sp>
      <p:sp>
        <p:nvSpPr>
          <p:cNvPr id="4" name="Google Shape;202;p25">
            <a:extLst>
              <a:ext uri="{FF2B5EF4-FFF2-40B4-BE49-F238E27FC236}">
                <a16:creationId xmlns:a16="http://schemas.microsoft.com/office/drawing/2014/main" id="{52924B89-2B9E-B620-8DAE-EE788E9C84CE}"/>
              </a:ext>
            </a:extLst>
          </p:cNvPr>
          <p:cNvSpPr/>
          <p:nvPr/>
        </p:nvSpPr>
        <p:spPr>
          <a:xfrm>
            <a:off x="3827587" y="625521"/>
            <a:ext cx="7915839" cy="37631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67B753"/>
          </a:solidFill>
          <a:ln>
            <a:noFill/>
          </a:ln>
        </p:spPr>
        <p:txBody>
          <a:bodyPr spcFirstLastPara="1" wrap="square" lIns="90000" tIns="46775" rIns="90000" bIns="467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None/>
            </a:pPr>
            <a:r>
              <a:rPr lang="fr-FR" sz="18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L’OPPORTUNITÉ D’ENTREPRENDRE/ LA PROBLÉMATIQUE MARCHÉ</a:t>
            </a:r>
            <a:endParaRPr sz="1800" b="0" i="0" u="none" strike="noStrike" cap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203;p25">
            <a:extLst>
              <a:ext uri="{FF2B5EF4-FFF2-40B4-BE49-F238E27FC236}">
                <a16:creationId xmlns:a16="http://schemas.microsoft.com/office/drawing/2014/main" id="{92F7F7C9-9563-A128-D440-916C6557F371}"/>
              </a:ext>
            </a:extLst>
          </p:cNvPr>
          <p:cNvSpPr txBox="1"/>
          <p:nvPr/>
        </p:nvSpPr>
        <p:spPr>
          <a:xfrm>
            <a:off x="3810741" y="1278556"/>
            <a:ext cx="7932685" cy="3847167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sz="1800" b="1" dirty="0">
                <a:solidFill>
                  <a:srgbClr val="54AC4F"/>
                </a:solidFill>
                <a:latin typeface="Calibri"/>
                <a:ea typeface="Calibri"/>
                <a:cs typeface="Calibri"/>
                <a:sym typeface="Calibri"/>
              </a:rPr>
              <a:t>Exprimez l’opportunité d’entreprendre </a:t>
            </a:r>
            <a:r>
              <a:rPr lang="fr-FR" sz="18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: besoins non ou mal couverts, de nouveaux besoins, une nouvelle législation…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sz="1800" b="1" dirty="0">
                <a:solidFill>
                  <a:srgbClr val="54AC4F"/>
                </a:solidFill>
                <a:latin typeface="Calibri"/>
                <a:ea typeface="Calibri"/>
                <a:cs typeface="Calibri"/>
                <a:sym typeface="Calibri"/>
              </a:rPr>
              <a:t>Expliquez le problème à résoudre </a:t>
            </a:r>
            <a:r>
              <a:rPr lang="fr-FR" sz="18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: des verrous techno, juridiques, humains…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sz="1800" b="1" dirty="0">
                <a:solidFill>
                  <a:srgbClr val="54AC4F"/>
                </a:solidFill>
                <a:latin typeface="Calibri"/>
                <a:ea typeface="Calibri"/>
                <a:cs typeface="Calibri"/>
                <a:sym typeface="Calibri"/>
              </a:rPr>
              <a:t>Exposez la solution apportée</a:t>
            </a:r>
            <a:r>
              <a:rPr lang="fr-FR" sz="18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par rapport à l’existant.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sz="1800" b="1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1400"/>
              <a:buFont typeface="Calibri"/>
              <a:buNone/>
            </a:pPr>
            <a:r>
              <a:rPr lang="fr-FR" sz="1800" b="1" i="1" dirty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Remarques :</a:t>
            </a:r>
            <a:endParaRPr lang="fr-FR" i="1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1400"/>
              <a:buFont typeface="Calibri"/>
              <a:buNone/>
            </a:pPr>
            <a:r>
              <a:rPr lang="fr-FR" b="1" i="1" dirty="0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rPr>
              <a:t> Il est inutile de décrire ici votre produit et votre avantage concurrentiel en long et en large (cela viendra plus tard ) mais de démontrer qu’un problème important n’a pas de solution satisfaisante actuellement ou est incomplète !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1400"/>
              <a:buFont typeface="Calibri"/>
              <a:buNone/>
            </a:pPr>
            <a:endParaRPr lang="fr-FR" i="1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1400"/>
              <a:buFont typeface="Calibri"/>
              <a:buNone/>
            </a:pPr>
            <a:r>
              <a:rPr lang="fr-FR" b="1" i="1" dirty="0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rPr>
              <a:t>Exposez juste l’essence du projet / expliquez l’opportunité d’entreprendre :</a:t>
            </a:r>
          </a:p>
          <a:p>
            <a:pPr marL="0" marR="0" lvl="0" indent="-88900" algn="l" rtl="0"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1400"/>
              <a:buFont typeface="Calibri"/>
              <a:buChar char="-"/>
            </a:pPr>
            <a:r>
              <a:rPr lang="fr-FR" b="1" i="1" dirty="0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rPr>
              <a:t>Une nouvelle législation créant un nouveau challenge (environnement)</a:t>
            </a:r>
            <a:endParaRPr lang="fr-FR" i="1" dirty="0"/>
          </a:p>
          <a:p>
            <a:pPr marL="0" marR="0" lvl="0" indent="-88900" algn="l" rtl="0"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1400"/>
              <a:buFont typeface="Calibri"/>
              <a:buChar char="-"/>
            </a:pPr>
            <a:r>
              <a:rPr lang="fr-FR" b="1" i="1" dirty="0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rPr>
              <a:t>Une nouvelle techno permettant de répondre à un besoin mal couvert/de contourner certains obstacles</a:t>
            </a:r>
          </a:p>
          <a:p>
            <a:pPr marL="0" marR="0" lvl="0" indent="-88900" algn="l" rtl="0"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1400"/>
              <a:buFont typeface="Calibri"/>
              <a:buChar char="-"/>
            </a:pPr>
            <a:r>
              <a:rPr lang="fr-FR" b="1" i="1" dirty="0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rPr>
              <a:t>Les solutions actuelles ont des limites importantes...</a:t>
            </a:r>
            <a:endParaRPr sz="1800" b="1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Google Shape;102;p15">
            <a:extLst>
              <a:ext uri="{FF2B5EF4-FFF2-40B4-BE49-F238E27FC236}">
                <a16:creationId xmlns:a16="http://schemas.microsoft.com/office/drawing/2014/main" id="{9286DD21-CD3C-5482-A9F3-3454B39CEBA5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84781" y="5964984"/>
            <a:ext cx="1291701" cy="721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7AD8CDC-05BF-A42F-0F56-D9BCD5A2B9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9593" y="6049999"/>
            <a:ext cx="826203" cy="636028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75810104-B11C-37D6-23D5-3CF76A80C3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99725" y="5919034"/>
            <a:ext cx="1286125" cy="90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00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/>
          <p:nvPr/>
        </p:nvSpPr>
        <p:spPr>
          <a:xfrm>
            <a:off x="5975051" y="2567318"/>
            <a:ext cx="451085" cy="814390"/>
          </a:xfrm>
          <a:prstGeom prst="rect">
            <a:avLst/>
          </a:prstGeom>
          <a:noFill/>
          <a:ln>
            <a:noFill/>
          </a:ln>
          <a:effectLst>
            <a:outerShdw blurRad="76200" sy="23000" kx="1200000" algn="br" rotWithShape="0">
              <a:srgbClr val="000000">
                <a:alpha val="20000"/>
              </a:srgbClr>
            </a:outerShdw>
          </a:effectLst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1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fr-FR" sz="3600" b="1" i="0" u="none" strike="noStrike" cap="non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000" b="1" i="0" u="none" strike="noStrike" cap="none">
              <a:solidFill>
                <a:srgbClr val="EA8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6"/>
          <p:cNvSpPr/>
          <p:nvPr/>
        </p:nvSpPr>
        <p:spPr>
          <a:xfrm>
            <a:off x="9854213" y="6301696"/>
            <a:ext cx="2003731" cy="4046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775" rIns="90000" bIns="467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None/>
            </a:pPr>
            <a:r>
              <a:rPr lang="fr-FR" sz="18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Slide Prez 5</a:t>
            </a:r>
            <a:endParaRPr sz="2400" b="0" i="0" u="none" strike="noStrike" cap="none" dirty="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B5BEBE7F-A4FF-E131-4998-8A4176A656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054" y="282244"/>
            <a:ext cx="3211590" cy="2692269"/>
          </a:xfrm>
          <a:prstGeom prst="rect">
            <a:avLst/>
          </a:prstGeom>
        </p:spPr>
      </p:pic>
      <p:sp>
        <p:nvSpPr>
          <p:cNvPr id="4" name="Google Shape;202;p25">
            <a:extLst>
              <a:ext uri="{FF2B5EF4-FFF2-40B4-BE49-F238E27FC236}">
                <a16:creationId xmlns:a16="http://schemas.microsoft.com/office/drawing/2014/main" id="{52924B89-2B9E-B620-8DAE-EE788E9C84CE}"/>
              </a:ext>
            </a:extLst>
          </p:cNvPr>
          <p:cNvSpPr/>
          <p:nvPr/>
        </p:nvSpPr>
        <p:spPr>
          <a:xfrm>
            <a:off x="3844433" y="701764"/>
            <a:ext cx="7915839" cy="37631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67B753"/>
          </a:solidFill>
          <a:ln>
            <a:noFill/>
          </a:ln>
        </p:spPr>
        <p:txBody>
          <a:bodyPr spcFirstLastPara="1" wrap="square" lIns="90000" tIns="46775" rIns="90000" bIns="467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None/>
            </a:pPr>
            <a:r>
              <a:rPr lang="fr-FR" sz="18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L’INNOVATION DANS VOTRE PROJET</a:t>
            </a:r>
            <a:endParaRPr lang="fr-FR" sz="1800" b="0" i="0" u="none" strike="noStrike" cap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203;p25">
            <a:extLst>
              <a:ext uri="{FF2B5EF4-FFF2-40B4-BE49-F238E27FC236}">
                <a16:creationId xmlns:a16="http://schemas.microsoft.com/office/drawing/2014/main" id="{92F7F7C9-9563-A128-D440-916C6557F371}"/>
              </a:ext>
            </a:extLst>
          </p:cNvPr>
          <p:cNvSpPr txBox="1"/>
          <p:nvPr/>
        </p:nvSpPr>
        <p:spPr>
          <a:xfrm>
            <a:off x="3827587" y="1601470"/>
            <a:ext cx="7932685" cy="3262391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sz="18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Mettez en évidence </a:t>
            </a:r>
            <a:r>
              <a:rPr lang="fr-FR" sz="1800" b="1" dirty="0">
                <a:solidFill>
                  <a:srgbClr val="54AC4F"/>
                </a:solidFill>
                <a:latin typeface="Calibri"/>
                <a:ea typeface="Calibri"/>
                <a:cs typeface="Calibri"/>
                <a:sym typeface="Calibri"/>
              </a:rPr>
              <a:t>l’innovation</a:t>
            </a:r>
            <a:r>
              <a:rPr lang="fr-FR" sz="18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dans votre concept</a:t>
            </a:r>
            <a:endParaRPr lang="fr-FR" sz="18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sz="1800" b="1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sz="18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Expliquez les </a:t>
            </a:r>
            <a:r>
              <a:rPr lang="fr-FR" sz="1800" b="1" dirty="0">
                <a:solidFill>
                  <a:srgbClr val="54AC4F"/>
                </a:solidFill>
                <a:latin typeface="Calibri"/>
                <a:ea typeface="Calibri"/>
                <a:cs typeface="Calibri"/>
                <a:sym typeface="Calibri"/>
              </a:rPr>
              <a:t>barrières à l’entrée </a:t>
            </a:r>
            <a:r>
              <a:rPr lang="fr-FR" sz="18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et les démarches entreprises en matière de </a:t>
            </a:r>
            <a:r>
              <a:rPr lang="fr-FR" sz="1800" b="1" dirty="0">
                <a:solidFill>
                  <a:srgbClr val="54AC4F"/>
                </a:solidFill>
                <a:latin typeface="Calibri"/>
                <a:ea typeface="Calibri"/>
                <a:cs typeface="Calibri"/>
                <a:sym typeface="Calibri"/>
              </a:rPr>
              <a:t>Protection Intellectuelle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sz="1800" b="1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1400"/>
              <a:buFont typeface="Calibri"/>
              <a:buNone/>
            </a:pPr>
            <a:r>
              <a:rPr lang="fr-FR" sz="1800" b="1" i="1" dirty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Remarques :</a:t>
            </a:r>
            <a:endParaRPr lang="fr-FR" i="1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1400"/>
              <a:buFont typeface="Calibri"/>
              <a:buNone/>
            </a:pPr>
            <a:r>
              <a:rPr lang="fr-FR" b="1" i="1" dirty="0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400" b="1" dirty="0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rPr>
              <a:t>Vous devez démontrer en quoi votre projet/solution/offre est innovante d’un point de vue marché (différenciation dans la satisfaction des besoins) et produits (innovation technologie, procédé, distribution..)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1400"/>
              <a:buFont typeface="Calibri"/>
              <a:buNone/>
            </a:pPr>
            <a:endParaRPr lang="fr-FR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1400"/>
              <a:buFont typeface="Calibri"/>
              <a:buNone/>
            </a:pPr>
            <a:r>
              <a:rPr lang="fr-FR" sz="1400" b="1" dirty="0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rPr>
              <a:t>Précisez les éléments de protection de votre innovation : barrières à l’entrée techno ou non (distribution, temps d’apprentissage, savoir faire, exclusivités…) et votre situation par rapport à la P.I (brevet, enveloppe </a:t>
            </a:r>
            <a:r>
              <a:rPr lang="fr-FR" sz="1400" b="1" dirty="0" err="1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rPr>
              <a:t>soleau</a:t>
            </a:r>
            <a:r>
              <a:rPr lang="fr-FR" sz="1400" b="1" dirty="0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rPr>
              <a:t>..)</a:t>
            </a:r>
            <a:endParaRPr lang="fr-FR" dirty="0"/>
          </a:p>
        </p:txBody>
      </p:sp>
      <p:pic>
        <p:nvPicPr>
          <p:cNvPr id="6" name="Google Shape;102;p15">
            <a:extLst>
              <a:ext uri="{FF2B5EF4-FFF2-40B4-BE49-F238E27FC236}">
                <a16:creationId xmlns:a16="http://schemas.microsoft.com/office/drawing/2014/main" id="{0A6B917A-3865-E5B6-4675-B40A08F05D1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84781" y="5964984"/>
            <a:ext cx="1291701" cy="721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9AA341F-B0DC-2608-A29B-7E41AC0629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9593" y="6049999"/>
            <a:ext cx="826203" cy="63602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395AF1AF-FC30-743F-EC75-0D40AAAB4F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99725" y="5919034"/>
            <a:ext cx="1286125" cy="90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8817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/>
          <p:nvPr/>
        </p:nvSpPr>
        <p:spPr>
          <a:xfrm>
            <a:off x="5975051" y="2567318"/>
            <a:ext cx="451085" cy="814390"/>
          </a:xfrm>
          <a:prstGeom prst="rect">
            <a:avLst/>
          </a:prstGeom>
          <a:noFill/>
          <a:ln>
            <a:noFill/>
          </a:ln>
          <a:effectLst>
            <a:outerShdw blurRad="76200" sy="23000" kx="1200000" algn="br" rotWithShape="0">
              <a:srgbClr val="000000">
                <a:alpha val="20000"/>
              </a:srgbClr>
            </a:outerShdw>
          </a:effectLst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1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fr-FR" sz="3600" b="1" i="0" u="none" strike="noStrike" cap="non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000" b="1" i="0" u="none" strike="noStrike" cap="none">
              <a:solidFill>
                <a:srgbClr val="EA8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6"/>
          <p:cNvSpPr/>
          <p:nvPr/>
        </p:nvSpPr>
        <p:spPr>
          <a:xfrm>
            <a:off x="9854213" y="6301696"/>
            <a:ext cx="2003731" cy="4046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775" rIns="90000" bIns="467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None/>
            </a:pPr>
            <a:r>
              <a:rPr lang="fr-FR" sz="18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Slide Prez 6</a:t>
            </a:r>
            <a:endParaRPr sz="2400" b="0" i="0" u="none" strike="noStrike" cap="none" dirty="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B5BEBE7F-A4FF-E131-4998-8A4176A656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054" y="282244"/>
            <a:ext cx="3211590" cy="2692269"/>
          </a:xfrm>
          <a:prstGeom prst="rect">
            <a:avLst/>
          </a:prstGeom>
        </p:spPr>
      </p:pic>
      <p:sp>
        <p:nvSpPr>
          <p:cNvPr id="4" name="Google Shape;202;p25">
            <a:extLst>
              <a:ext uri="{FF2B5EF4-FFF2-40B4-BE49-F238E27FC236}">
                <a16:creationId xmlns:a16="http://schemas.microsoft.com/office/drawing/2014/main" id="{52924B89-2B9E-B620-8DAE-EE788E9C84CE}"/>
              </a:ext>
            </a:extLst>
          </p:cNvPr>
          <p:cNvSpPr/>
          <p:nvPr/>
        </p:nvSpPr>
        <p:spPr>
          <a:xfrm>
            <a:off x="3844433" y="701764"/>
            <a:ext cx="7915839" cy="37631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67B753"/>
          </a:solidFill>
          <a:ln>
            <a:noFill/>
          </a:ln>
        </p:spPr>
        <p:txBody>
          <a:bodyPr spcFirstLastPara="1" wrap="square" lIns="90000" tIns="46775" rIns="90000" bIns="467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None/>
            </a:pPr>
            <a:r>
              <a:rPr lang="fr-FR" sz="18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L’ÉTAT D’AVANCEMENT DU PROJET</a:t>
            </a:r>
            <a:endParaRPr lang="fr-FR" sz="1800" b="0" i="0" u="none" strike="noStrike" cap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203;p25">
            <a:extLst>
              <a:ext uri="{FF2B5EF4-FFF2-40B4-BE49-F238E27FC236}">
                <a16:creationId xmlns:a16="http://schemas.microsoft.com/office/drawing/2014/main" id="{92F7F7C9-9563-A128-D440-916C6557F371}"/>
              </a:ext>
            </a:extLst>
          </p:cNvPr>
          <p:cNvSpPr txBox="1"/>
          <p:nvPr/>
        </p:nvSpPr>
        <p:spPr>
          <a:xfrm>
            <a:off x="3827587" y="1601470"/>
            <a:ext cx="7932685" cy="2800726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En termes de :</a:t>
            </a:r>
            <a:endParaRPr lang="fr-FR" sz="18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sz="1800" b="1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sz="18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Réalisation d’</a:t>
            </a:r>
            <a:r>
              <a:rPr lang="fr-FR" sz="1800" b="1" dirty="0">
                <a:solidFill>
                  <a:srgbClr val="54AC4F"/>
                </a:solidFill>
                <a:latin typeface="Calibri"/>
                <a:ea typeface="Calibri"/>
                <a:cs typeface="Calibri"/>
                <a:sym typeface="Calibri"/>
              </a:rPr>
              <a:t>études</a:t>
            </a:r>
            <a:r>
              <a:rPr lang="fr-FR" sz="18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et </a:t>
            </a:r>
            <a:r>
              <a:rPr lang="fr-FR" sz="1800" b="1" dirty="0">
                <a:solidFill>
                  <a:srgbClr val="54AC4F"/>
                </a:solidFill>
                <a:latin typeface="Calibri"/>
                <a:ea typeface="Calibri"/>
                <a:cs typeface="Calibri"/>
                <a:sym typeface="Calibri"/>
              </a:rPr>
              <a:t>expertises diverses</a:t>
            </a:r>
            <a:endParaRPr lang="fr-FR" sz="1800" dirty="0">
              <a:solidFill>
                <a:srgbClr val="54AC4F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sz="1800" b="1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sz="1800" b="1" dirty="0">
                <a:solidFill>
                  <a:srgbClr val="54AC4F"/>
                </a:solidFill>
                <a:latin typeface="Calibri"/>
                <a:ea typeface="Calibri"/>
                <a:cs typeface="Calibri"/>
                <a:sym typeface="Calibri"/>
              </a:rPr>
              <a:t>Cahier des charges </a:t>
            </a:r>
            <a:r>
              <a:rPr lang="fr-FR" sz="18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OU Réalisation de </a:t>
            </a:r>
            <a:r>
              <a:rPr lang="fr-FR" sz="1800" b="1" dirty="0">
                <a:solidFill>
                  <a:srgbClr val="54AC4F"/>
                </a:solidFill>
                <a:latin typeface="Calibri"/>
                <a:ea typeface="Calibri"/>
                <a:cs typeface="Calibri"/>
                <a:sym typeface="Calibri"/>
              </a:rPr>
              <a:t>Prototype indust</a:t>
            </a:r>
            <a:r>
              <a:rPr lang="fr-FR" sz="18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riel , version </a:t>
            </a:r>
            <a:r>
              <a:rPr lang="fr-FR" sz="1800" b="1" dirty="0">
                <a:solidFill>
                  <a:srgbClr val="54AC4F"/>
                </a:solidFill>
                <a:latin typeface="Calibri"/>
                <a:ea typeface="Calibri"/>
                <a:cs typeface="Calibri"/>
                <a:sym typeface="Calibri"/>
              </a:rPr>
              <a:t>démo</a:t>
            </a:r>
            <a:r>
              <a:rPr lang="fr-FR" sz="18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d’appli digitale... </a:t>
            </a:r>
            <a:endParaRPr lang="fr-FR" sz="18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sz="1800" b="1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sz="1800" b="1" dirty="0">
                <a:solidFill>
                  <a:srgbClr val="54AC4F"/>
                </a:solidFill>
                <a:latin typeface="Calibri"/>
                <a:ea typeface="Calibri"/>
                <a:cs typeface="Calibri"/>
                <a:sym typeface="Calibri"/>
              </a:rPr>
              <a:t>Pipe commercial </a:t>
            </a:r>
            <a:r>
              <a:rPr lang="fr-FR" sz="18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: clients pilotes, communautés d’utilisateurs bêta testeurs, partenaires pour site pilote (identifiés ou actés).</a:t>
            </a:r>
            <a:endParaRPr lang="fr-FR" sz="18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1400"/>
              <a:buFont typeface="Calibri"/>
              <a:buNone/>
            </a:pPr>
            <a:r>
              <a:rPr lang="fr-FR" b="1" i="1" dirty="0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fr-FR" dirty="0"/>
          </a:p>
        </p:txBody>
      </p:sp>
      <p:sp>
        <p:nvSpPr>
          <p:cNvPr id="9" name="Google Shape;185;p23">
            <a:extLst>
              <a:ext uri="{FF2B5EF4-FFF2-40B4-BE49-F238E27FC236}">
                <a16:creationId xmlns:a16="http://schemas.microsoft.com/office/drawing/2014/main" id="{C5766A2D-0F54-5ADD-0CF5-00FFD9017157}"/>
              </a:ext>
            </a:extLst>
          </p:cNvPr>
          <p:cNvSpPr/>
          <p:nvPr/>
        </p:nvSpPr>
        <p:spPr>
          <a:xfrm>
            <a:off x="5169880" y="4825318"/>
            <a:ext cx="6274090" cy="105325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CCE8EB"/>
          </a:solidFill>
          <a:ln>
            <a:noFill/>
          </a:ln>
        </p:spPr>
        <p:txBody>
          <a:bodyPr spcFirstLastPara="1" wrap="square" lIns="90000" tIns="46775" rIns="90000" bIns="46775" anchor="t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1400"/>
              <a:buFont typeface="Calibri"/>
              <a:buNone/>
            </a:pPr>
            <a:r>
              <a:rPr lang="fr-FR" sz="1400" b="1" dirty="0">
                <a:solidFill>
                  <a:srgbClr val="323F4F"/>
                </a:solidFill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 </a:t>
            </a:r>
            <a:r>
              <a:rPr lang="fr-FR" sz="1400" b="1" dirty="0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rPr>
              <a:t>Le but de cette slide est de :</a:t>
            </a:r>
            <a:endParaRPr lang="fr-FR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1400"/>
              <a:buFont typeface="Calibri"/>
              <a:buChar char="-"/>
            </a:pPr>
            <a:r>
              <a:rPr lang="fr-FR" sz="1400" b="1" dirty="0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rPr>
              <a:t>  montrer à quel stade se trouve l’entreprise par rapport aux grands challenges de développement : R&amp;D, commercialisation, équipe...</a:t>
            </a:r>
            <a:endParaRPr lang="fr-FR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1400"/>
              <a:buFont typeface="Calibri"/>
              <a:buChar char="-"/>
            </a:pPr>
            <a:r>
              <a:rPr lang="fr-FR" b="1" dirty="0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rPr>
              <a:t> d</a:t>
            </a:r>
            <a:r>
              <a:rPr lang="fr-FR" sz="1400" b="1" dirty="0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rPr>
              <a:t>’identifier les verrous qu’il vous reste à lever (techno, juridiques, RH, marché…)</a:t>
            </a:r>
            <a:endParaRPr lang="fr-FR" dirty="0"/>
          </a:p>
        </p:txBody>
      </p:sp>
      <p:pic>
        <p:nvPicPr>
          <p:cNvPr id="6" name="Google Shape;102;p15">
            <a:extLst>
              <a:ext uri="{FF2B5EF4-FFF2-40B4-BE49-F238E27FC236}">
                <a16:creationId xmlns:a16="http://schemas.microsoft.com/office/drawing/2014/main" id="{20671461-1642-01F3-163A-157923364B13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84781" y="5964984"/>
            <a:ext cx="1291701" cy="721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62EB5C6-7903-F78B-1162-8906226F29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9593" y="6049999"/>
            <a:ext cx="826203" cy="636028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D33CB2E1-9F38-517A-BF0E-93938C910A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99725" y="5919034"/>
            <a:ext cx="1286125" cy="90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2389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/>
          <p:nvPr/>
        </p:nvSpPr>
        <p:spPr>
          <a:xfrm>
            <a:off x="5975051" y="2567318"/>
            <a:ext cx="451085" cy="814390"/>
          </a:xfrm>
          <a:prstGeom prst="rect">
            <a:avLst/>
          </a:prstGeom>
          <a:noFill/>
          <a:ln>
            <a:noFill/>
          </a:ln>
          <a:effectLst>
            <a:outerShdw blurRad="76200" sy="23000" kx="1200000" algn="br" rotWithShape="0">
              <a:srgbClr val="000000">
                <a:alpha val="20000"/>
              </a:srgbClr>
            </a:outerShdw>
          </a:effectLst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1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fr-FR" sz="3600" b="1" i="0" u="none" strike="noStrike" cap="non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000" b="1" i="0" u="none" strike="noStrike" cap="none">
              <a:solidFill>
                <a:srgbClr val="EA8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6"/>
          <p:cNvSpPr/>
          <p:nvPr/>
        </p:nvSpPr>
        <p:spPr>
          <a:xfrm>
            <a:off x="9854213" y="6301696"/>
            <a:ext cx="2003731" cy="4046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775" rIns="90000" bIns="467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None/>
            </a:pPr>
            <a:r>
              <a:rPr lang="fr-FR" sz="18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Slide Prez 7</a:t>
            </a:r>
            <a:endParaRPr sz="2400" b="0" i="0" u="none" strike="noStrike" cap="none" dirty="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B5BEBE7F-A4FF-E131-4998-8A4176A656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054" y="282244"/>
            <a:ext cx="3211590" cy="2692269"/>
          </a:xfrm>
          <a:prstGeom prst="rect">
            <a:avLst/>
          </a:prstGeom>
        </p:spPr>
      </p:pic>
      <p:sp>
        <p:nvSpPr>
          <p:cNvPr id="4" name="Google Shape;202;p25">
            <a:extLst>
              <a:ext uri="{FF2B5EF4-FFF2-40B4-BE49-F238E27FC236}">
                <a16:creationId xmlns:a16="http://schemas.microsoft.com/office/drawing/2014/main" id="{52924B89-2B9E-B620-8DAE-EE788E9C84CE}"/>
              </a:ext>
            </a:extLst>
          </p:cNvPr>
          <p:cNvSpPr/>
          <p:nvPr/>
        </p:nvSpPr>
        <p:spPr>
          <a:xfrm>
            <a:off x="3844433" y="701764"/>
            <a:ext cx="7915839" cy="37631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67B753"/>
          </a:solidFill>
          <a:ln>
            <a:noFill/>
          </a:ln>
        </p:spPr>
        <p:txBody>
          <a:bodyPr spcFirstLastPara="1" wrap="square" lIns="90000" tIns="46775" rIns="90000" bIns="467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MARCHÉS VISÉS ET AMBITION</a:t>
            </a:r>
          </a:p>
        </p:txBody>
      </p:sp>
      <p:sp>
        <p:nvSpPr>
          <p:cNvPr id="8" name="Google Shape;203;p25">
            <a:extLst>
              <a:ext uri="{FF2B5EF4-FFF2-40B4-BE49-F238E27FC236}">
                <a16:creationId xmlns:a16="http://schemas.microsoft.com/office/drawing/2014/main" id="{92F7F7C9-9563-A128-D440-916C6557F371}"/>
              </a:ext>
            </a:extLst>
          </p:cNvPr>
          <p:cNvSpPr txBox="1"/>
          <p:nvPr/>
        </p:nvSpPr>
        <p:spPr>
          <a:xfrm>
            <a:off x="3827587" y="1601470"/>
            <a:ext cx="7938843" cy="1692731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sz="18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Montrez l</a:t>
            </a:r>
            <a:r>
              <a:rPr lang="fr-FR" sz="1800" b="1" dirty="0">
                <a:solidFill>
                  <a:srgbClr val="54AC4F"/>
                </a:solidFill>
                <a:latin typeface="Calibri"/>
                <a:ea typeface="Calibri"/>
                <a:cs typeface="Calibri"/>
                <a:sym typeface="Calibri"/>
              </a:rPr>
              <a:t>’importance</a:t>
            </a:r>
            <a:r>
              <a:rPr lang="fr-FR" sz="18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du besoin/marché ciblé : quelques chiffres percutants, des schémas, des graphiques, des tendances</a:t>
            </a:r>
            <a:endParaRPr lang="fr-FR" sz="18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sz="1800" b="1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sz="18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Montrez la « </a:t>
            </a:r>
            <a:r>
              <a:rPr lang="fr-FR" sz="1800" b="1" dirty="0">
                <a:solidFill>
                  <a:srgbClr val="54AC4F"/>
                </a:solidFill>
                <a:latin typeface="Calibri"/>
                <a:ea typeface="Calibri"/>
                <a:cs typeface="Calibri"/>
                <a:sym typeface="Calibri"/>
              </a:rPr>
              <a:t>scalabilité</a:t>
            </a:r>
            <a:r>
              <a:rPr lang="fr-FR" sz="18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 » de votre innovation sur différents segments marché, cibles de clientèle et à l’International.</a:t>
            </a:r>
            <a:endParaRPr lang="fr-FR" sz="18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1400"/>
              <a:buFont typeface="Calibri"/>
              <a:buNone/>
            </a:pPr>
            <a:r>
              <a:rPr lang="fr-FR" b="1" i="1" dirty="0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fr-FR" dirty="0"/>
          </a:p>
        </p:txBody>
      </p:sp>
      <p:sp>
        <p:nvSpPr>
          <p:cNvPr id="9" name="Google Shape;185;p23">
            <a:extLst>
              <a:ext uri="{FF2B5EF4-FFF2-40B4-BE49-F238E27FC236}">
                <a16:creationId xmlns:a16="http://schemas.microsoft.com/office/drawing/2014/main" id="{C5766A2D-0F54-5ADD-0CF5-00FFD9017157}"/>
              </a:ext>
            </a:extLst>
          </p:cNvPr>
          <p:cNvSpPr/>
          <p:nvPr/>
        </p:nvSpPr>
        <p:spPr>
          <a:xfrm>
            <a:off x="4939842" y="3843000"/>
            <a:ext cx="6274090" cy="152131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CCE8EB"/>
          </a:solidFill>
          <a:ln>
            <a:noFill/>
          </a:ln>
        </p:spPr>
        <p:txBody>
          <a:bodyPr spcFirstLastPara="1" wrap="square" lIns="90000" tIns="46775" rIns="90000" bIns="46775" anchor="t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1400"/>
              <a:buFont typeface="Calibri"/>
              <a:buNone/>
            </a:pPr>
            <a:r>
              <a:rPr lang="fr-FR" sz="1400" b="1" dirty="0">
                <a:solidFill>
                  <a:srgbClr val="323F4F"/>
                </a:solidFill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 </a:t>
            </a:r>
            <a:r>
              <a:rPr lang="fr-FR" sz="1400" b="1" dirty="0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rPr>
              <a:t>Le but de cette slide est de :</a:t>
            </a:r>
            <a:endParaRPr lang="fr-FR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1400"/>
              <a:buFont typeface="Calibri"/>
              <a:buNone/>
            </a:pPr>
            <a:r>
              <a:rPr lang="fr-FR" sz="1400" b="1" dirty="0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rPr>
              <a:t>- montrer que le marché visé est un marché à fort potentiel</a:t>
            </a:r>
            <a:endParaRPr lang="fr-FR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rPr>
              <a:t>- démonter que votre innovation répond bien à un besoin émergent exploitable sur un ou plusieurs marchés*</a:t>
            </a:r>
            <a:endParaRPr lang="fr-FR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rPr>
              <a:t>- comprendre les cibles (prioritaires, secondaires…)</a:t>
            </a:r>
            <a:endParaRPr lang="fr-FR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rPr>
              <a:t>- démontrer votre ambition internationale</a:t>
            </a:r>
            <a:endParaRPr lang="fr-FR" dirty="0"/>
          </a:p>
        </p:txBody>
      </p:sp>
      <p:pic>
        <p:nvPicPr>
          <p:cNvPr id="6" name="Google Shape;102;p15">
            <a:extLst>
              <a:ext uri="{FF2B5EF4-FFF2-40B4-BE49-F238E27FC236}">
                <a16:creationId xmlns:a16="http://schemas.microsoft.com/office/drawing/2014/main" id="{A6DD9507-0B66-8BA2-3412-47942DD28725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84781" y="5964984"/>
            <a:ext cx="1291701" cy="721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37B5FE0-57FB-0083-06B4-D05E70BC65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9593" y="6049999"/>
            <a:ext cx="826203" cy="636028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E04C5F0F-F3D6-7DF7-2B38-03BB7CAE35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99725" y="5919034"/>
            <a:ext cx="1286125" cy="90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9290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/>
          <p:nvPr/>
        </p:nvSpPr>
        <p:spPr>
          <a:xfrm>
            <a:off x="5975051" y="2567318"/>
            <a:ext cx="451085" cy="814390"/>
          </a:xfrm>
          <a:prstGeom prst="rect">
            <a:avLst/>
          </a:prstGeom>
          <a:noFill/>
          <a:ln>
            <a:noFill/>
          </a:ln>
          <a:effectLst>
            <a:outerShdw blurRad="76200" sy="23000" kx="1200000" algn="br" rotWithShape="0">
              <a:srgbClr val="000000">
                <a:alpha val="20000"/>
              </a:srgbClr>
            </a:outerShdw>
          </a:effectLst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1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fr-FR" sz="3600" b="1" i="0" u="none" strike="noStrike" cap="non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000" b="1" i="0" u="none" strike="noStrike" cap="none">
              <a:solidFill>
                <a:srgbClr val="EA8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6"/>
          <p:cNvSpPr/>
          <p:nvPr/>
        </p:nvSpPr>
        <p:spPr>
          <a:xfrm>
            <a:off x="9854213" y="6301696"/>
            <a:ext cx="2003731" cy="4046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775" rIns="90000" bIns="467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None/>
            </a:pPr>
            <a:r>
              <a:rPr lang="fr-FR" sz="18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Slide Prez 8</a:t>
            </a:r>
            <a:endParaRPr sz="2400" b="0" i="0" u="none" strike="noStrike" cap="none" dirty="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B5BEBE7F-A4FF-E131-4998-8A4176A656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054" y="282244"/>
            <a:ext cx="3211590" cy="2692269"/>
          </a:xfrm>
          <a:prstGeom prst="rect">
            <a:avLst/>
          </a:prstGeom>
        </p:spPr>
      </p:pic>
      <p:sp>
        <p:nvSpPr>
          <p:cNvPr id="4" name="Google Shape;202;p25">
            <a:extLst>
              <a:ext uri="{FF2B5EF4-FFF2-40B4-BE49-F238E27FC236}">
                <a16:creationId xmlns:a16="http://schemas.microsoft.com/office/drawing/2014/main" id="{52924B89-2B9E-B620-8DAE-EE788E9C84CE}"/>
              </a:ext>
            </a:extLst>
          </p:cNvPr>
          <p:cNvSpPr/>
          <p:nvPr/>
        </p:nvSpPr>
        <p:spPr>
          <a:xfrm>
            <a:off x="3844433" y="701764"/>
            <a:ext cx="7915839" cy="37631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67B753"/>
          </a:solidFill>
          <a:ln>
            <a:noFill/>
          </a:ln>
        </p:spPr>
        <p:txBody>
          <a:bodyPr spcFirstLastPara="1" wrap="square" lIns="90000" tIns="46775" rIns="90000" bIns="467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LE MODÈLE ÉCONOMIQUE</a:t>
            </a:r>
          </a:p>
        </p:txBody>
      </p:sp>
      <p:sp>
        <p:nvSpPr>
          <p:cNvPr id="8" name="Google Shape;203;p25">
            <a:extLst>
              <a:ext uri="{FF2B5EF4-FFF2-40B4-BE49-F238E27FC236}">
                <a16:creationId xmlns:a16="http://schemas.microsoft.com/office/drawing/2014/main" id="{92F7F7C9-9563-A128-D440-916C6557F371}"/>
              </a:ext>
            </a:extLst>
          </p:cNvPr>
          <p:cNvSpPr txBox="1"/>
          <p:nvPr/>
        </p:nvSpPr>
        <p:spPr>
          <a:xfrm>
            <a:off x="3821429" y="1348428"/>
            <a:ext cx="7938843" cy="2898189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sz="18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Quelles sont </a:t>
            </a:r>
            <a:r>
              <a:rPr lang="fr-FR" sz="1800" b="1" dirty="0">
                <a:solidFill>
                  <a:srgbClr val="54AC4F"/>
                </a:solidFill>
                <a:latin typeface="Calibri"/>
                <a:ea typeface="Calibri"/>
                <a:cs typeface="Calibri"/>
                <a:sym typeface="Calibri"/>
              </a:rPr>
              <a:t>vos sources de revenus ?</a:t>
            </a:r>
            <a:endParaRPr lang="fr-FR" sz="18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sz="1800" b="1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sz="18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Quelle est la </a:t>
            </a:r>
            <a:r>
              <a:rPr lang="fr-FR" sz="1800" b="1" dirty="0">
                <a:solidFill>
                  <a:srgbClr val="54AC4F"/>
                </a:solidFill>
                <a:latin typeface="Calibri"/>
                <a:ea typeface="Calibri"/>
                <a:cs typeface="Calibri"/>
                <a:sym typeface="Calibri"/>
              </a:rPr>
              <a:t>nature de vos revenus </a:t>
            </a:r>
            <a:r>
              <a:rPr lang="fr-FR" sz="18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(actuels/futurs – Récurrents/Ponctuels – Principaux/Annexes) : vente de Produits, licences, locations, collaborations, contrats de maintenance, entretiens, abonnements … ?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1400"/>
              <a:buFont typeface="Calibri"/>
              <a:buNone/>
            </a:pPr>
            <a:r>
              <a:rPr lang="fr-FR" b="1" i="1" dirty="0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>
              <a:buSzPts val="1400"/>
            </a:pPr>
            <a:r>
              <a:rPr lang="fr-FR" sz="1400" b="1" i="1" dirty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Remarques :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Char char="-"/>
            </a:pPr>
            <a:r>
              <a:rPr lang="fr-FR" sz="1400" b="1" i="1" dirty="0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rPr>
              <a:t>Vous pouvez disposer de plusieurs modèles de revenus en fonction de vos gammes de produits ou segments de marché.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Char char="-"/>
            </a:pPr>
            <a:r>
              <a:rPr lang="fr-FR" sz="1400" b="1" i="1" dirty="0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rPr>
              <a:t>L’innovation peut venir du modèle de revenu. Dans ce cas, une comparaison doit être faite avec les business </a:t>
            </a:r>
            <a:r>
              <a:rPr lang="fr-FR" sz="1400" b="1" i="1" dirty="0" err="1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rPr>
              <a:t>models</a:t>
            </a:r>
            <a:r>
              <a:rPr lang="fr-FR" sz="1400" b="1" i="1" dirty="0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rPr>
              <a:t> existants .</a:t>
            </a:r>
            <a:endParaRPr lang="fr-FR" b="1" i="1" dirty="0"/>
          </a:p>
        </p:txBody>
      </p:sp>
      <p:sp>
        <p:nvSpPr>
          <p:cNvPr id="9" name="Google Shape;185;p23">
            <a:extLst>
              <a:ext uri="{FF2B5EF4-FFF2-40B4-BE49-F238E27FC236}">
                <a16:creationId xmlns:a16="http://schemas.microsoft.com/office/drawing/2014/main" id="{C5766A2D-0F54-5ADD-0CF5-00FFD9017157}"/>
              </a:ext>
            </a:extLst>
          </p:cNvPr>
          <p:cNvSpPr/>
          <p:nvPr/>
        </p:nvSpPr>
        <p:spPr>
          <a:xfrm>
            <a:off x="5123871" y="4513498"/>
            <a:ext cx="6274090" cy="152131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CCE8EB"/>
          </a:solidFill>
          <a:ln>
            <a:noFill/>
          </a:ln>
        </p:spPr>
        <p:txBody>
          <a:bodyPr spcFirstLastPara="1" wrap="square" lIns="90000" tIns="46775" rIns="90000" bIns="46775" anchor="t" anchorCtr="1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1" dirty="0">
                <a:solidFill>
                  <a:srgbClr val="323F4F"/>
                </a:solidFill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 </a:t>
            </a:r>
            <a:r>
              <a:rPr lang="fr-FR" sz="1400" b="1" dirty="0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rPr>
              <a:t>Vous devez expliquer ici la construction de votre chiffre d’affaire, comment votre entreprise va gagner de l’argent  :</a:t>
            </a:r>
            <a:endParaRPr lang="fr-FR" dirty="0"/>
          </a:p>
          <a:p>
            <a:pPr marL="171450" marR="0" lvl="0" indent="-1714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-"/>
            </a:pPr>
            <a:r>
              <a:rPr lang="fr-FR" sz="1400" b="1" dirty="0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rPr>
              <a:t> vos sources de revenus : à qui vous allez vendre ? Qui va vous payer?</a:t>
            </a:r>
            <a:endParaRPr lang="fr-FR" dirty="0"/>
          </a:p>
          <a:p>
            <a:pPr marL="171450" marR="0" lvl="0" indent="-1714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-"/>
            </a:pPr>
            <a:r>
              <a:rPr lang="fr-FR" sz="1400" b="1" dirty="0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rPr>
              <a:t> le modèle de revenu : ce que vous allez vendre, sous quelle forme, à quel prix, avec quel bénéfice</a:t>
            </a:r>
            <a:endParaRPr lang="fr-FR" dirty="0"/>
          </a:p>
          <a:p>
            <a:pPr marL="171450" marR="0" lvl="0" indent="-1714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-"/>
            </a:pPr>
            <a:r>
              <a:rPr lang="fr-FR" sz="1400" b="1" dirty="0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rPr>
              <a:t>la part de </a:t>
            </a:r>
            <a:r>
              <a:rPr lang="fr-FR" sz="1400" b="1" dirty="0">
                <a:solidFill>
                  <a:srgbClr val="54AC4F"/>
                </a:solidFill>
                <a:latin typeface="Calibri"/>
                <a:ea typeface="Calibri"/>
                <a:cs typeface="Calibri"/>
                <a:sym typeface="Calibri"/>
              </a:rPr>
              <a:t>récurren</a:t>
            </a:r>
            <a:r>
              <a:rPr lang="fr-FR" b="1" dirty="0">
                <a:solidFill>
                  <a:srgbClr val="54AC4F"/>
                </a:solidFill>
                <a:latin typeface="Calibri"/>
                <a:cs typeface="Calibri"/>
                <a:sym typeface="Calibri"/>
              </a:rPr>
              <a:t>ce </a:t>
            </a:r>
            <a:r>
              <a:rPr lang="fr-FR" sz="1400" b="1" dirty="0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rPr>
              <a:t>dans les revenus (abonnement, obsolescence…)</a:t>
            </a:r>
            <a:endParaRPr lang="fr-FR" dirty="0"/>
          </a:p>
          <a:p>
            <a:pPr marL="0" marR="0" lvl="0" indent="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fr-FR" sz="1400" b="1" dirty="0">
              <a:solidFill>
                <a:srgbClr val="323F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Google Shape;102;p15">
            <a:extLst>
              <a:ext uri="{FF2B5EF4-FFF2-40B4-BE49-F238E27FC236}">
                <a16:creationId xmlns:a16="http://schemas.microsoft.com/office/drawing/2014/main" id="{1A8A6440-CC0E-DE64-6C53-16B74099A30C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84781" y="5964984"/>
            <a:ext cx="1291701" cy="721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84D7F0E-7773-4686-1B74-F676F013EA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9593" y="6049999"/>
            <a:ext cx="826203" cy="636028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46A01C00-DAC3-AB40-3F67-821F6BA4F7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99725" y="5919034"/>
            <a:ext cx="1286125" cy="90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6992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/>
          <p:nvPr/>
        </p:nvSpPr>
        <p:spPr>
          <a:xfrm>
            <a:off x="5975051" y="2567318"/>
            <a:ext cx="451085" cy="814390"/>
          </a:xfrm>
          <a:prstGeom prst="rect">
            <a:avLst/>
          </a:prstGeom>
          <a:noFill/>
          <a:ln>
            <a:noFill/>
          </a:ln>
          <a:effectLst>
            <a:outerShdw blurRad="76200" sy="23000" kx="1200000" algn="br" rotWithShape="0">
              <a:srgbClr val="000000">
                <a:alpha val="20000"/>
              </a:srgbClr>
            </a:outerShdw>
          </a:effectLst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1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fr-FR" sz="3600" b="1" i="0" u="none" strike="noStrike" cap="non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000" b="1" i="0" u="none" strike="noStrike" cap="none">
              <a:solidFill>
                <a:srgbClr val="EA8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6"/>
          <p:cNvSpPr/>
          <p:nvPr/>
        </p:nvSpPr>
        <p:spPr>
          <a:xfrm>
            <a:off x="9854213" y="6301696"/>
            <a:ext cx="2003731" cy="4046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775" rIns="90000" bIns="467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None/>
            </a:pPr>
            <a:r>
              <a:rPr lang="fr-FR" sz="18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Slide Prez 9</a:t>
            </a:r>
            <a:endParaRPr sz="2400" b="0" i="0" u="none" strike="noStrike" cap="none" dirty="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B5BEBE7F-A4FF-E131-4998-8A4176A656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054" y="282244"/>
            <a:ext cx="3211590" cy="2692269"/>
          </a:xfrm>
          <a:prstGeom prst="rect">
            <a:avLst/>
          </a:prstGeom>
        </p:spPr>
      </p:pic>
      <p:sp>
        <p:nvSpPr>
          <p:cNvPr id="4" name="Google Shape;202;p25">
            <a:extLst>
              <a:ext uri="{FF2B5EF4-FFF2-40B4-BE49-F238E27FC236}">
                <a16:creationId xmlns:a16="http://schemas.microsoft.com/office/drawing/2014/main" id="{52924B89-2B9E-B620-8DAE-EE788E9C84CE}"/>
              </a:ext>
            </a:extLst>
          </p:cNvPr>
          <p:cNvSpPr/>
          <p:nvPr/>
        </p:nvSpPr>
        <p:spPr>
          <a:xfrm>
            <a:off x="3844433" y="701764"/>
            <a:ext cx="7915839" cy="37631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67B753"/>
          </a:solidFill>
          <a:ln>
            <a:noFill/>
          </a:ln>
        </p:spPr>
        <p:txBody>
          <a:bodyPr spcFirstLastPara="1" wrap="square" lIns="90000" tIns="46775" rIns="90000" bIns="467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LA STRATÉGIE COMMERCIALE ET INDUSTRIELLE</a:t>
            </a:r>
          </a:p>
        </p:txBody>
      </p:sp>
      <p:sp>
        <p:nvSpPr>
          <p:cNvPr id="8" name="Google Shape;203;p25">
            <a:extLst>
              <a:ext uri="{FF2B5EF4-FFF2-40B4-BE49-F238E27FC236}">
                <a16:creationId xmlns:a16="http://schemas.microsoft.com/office/drawing/2014/main" id="{92F7F7C9-9563-A128-D440-916C6557F371}"/>
              </a:ext>
            </a:extLst>
          </p:cNvPr>
          <p:cNvSpPr txBox="1"/>
          <p:nvPr/>
        </p:nvSpPr>
        <p:spPr>
          <a:xfrm>
            <a:off x="3821429" y="1348428"/>
            <a:ext cx="7938843" cy="3293169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sz="18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Quelles est votre </a:t>
            </a:r>
            <a:r>
              <a:rPr lang="fr-FR" sz="1800" b="1" dirty="0">
                <a:solidFill>
                  <a:srgbClr val="54AC4F"/>
                </a:solidFill>
                <a:latin typeface="Calibri"/>
                <a:ea typeface="Calibri"/>
                <a:cs typeface="Calibri"/>
                <a:sym typeface="Calibri"/>
              </a:rPr>
              <a:t>stratégie commerciale </a:t>
            </a:r>
            <a:r>
              <a:rPr lang="fr-FR" sz="18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(actuelle/envisagée) : partenariats, collaboration grands comptes, prescripteurs, distributeurs, vente en ligne, réseau…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endParaRPr lang="fr-FR" sz="1200" b="1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sz="800" b="1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sz="18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Quelle est votre </a:t>
            </a:r>
            <a:r>
              <a:rPr lang="fr-FR" sz="1800" b="1" dirty="0">
                <a:solidFill>
                  <a:srgbClr val="54AC4F"/>
                </a:solidFill>
                <a:latin typeface="Calibri"/>
                <a:ea typeface="Calibri"/>
                <a:cs typeface="Calibri"/>
                <a:sym typeface="Calibri"/>
              </a:rPr>
              <a:t>stratégie industrielle</a:t>
            </a:r>
            <a:r>
              <a:rPr lang="fr-FR" sz="18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: moyens de production, sous-traitance, </a:t>
            </a:r>
            <a:r>
              <a:rPr lang="fr-FR" sz="1800" b="1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co-conception</a:t>
            </a:r>
            <a:r>
              <a:rPr lang="fr-FR" sz="18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, (types de partenariats industriels envisagés)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1400"/>
              <a:buFont typeface="Calibri"/>
              <a:buNone/>
            </a:pPr>
            <a:r>
              <a:rPr lang="fr-FR" b="1" i="1" dirty="0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lvl="0">
              <a:buSzPts val="1400"/>
            </a:pPr>
            <a:r>
              <a:rPr lang="fr-FR" sz="1400" b="1" i="1" dirty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Remarques : </a:t>
            </a:r>
            <a:r>
              <a:rPr lang="fr-FR" b="1" dirty="0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rPr>
              <a:t>Il s’agit dans cette slide de répondre aux questions suivantes :</a:t>
            </a:r>
            <a:endParaRPr lang="fr-FR" dirty="0"/>
          </a:p>
          <a:p>
            <a:pPr lvl="0">
              <a:buSzPts val="1400"/>
            </a:pPr>
            <a:r>
              <a:rPr lang="fr-FR" b="1" dirty="0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rPr>
              <a:t>-Comment pensez-vous  procéder pour réaliser votre 1</a:t>
            </a:r>
            <a:r>
              <a:rPr lang="fr-FR" b="1" baseline="30000" dirty="0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rPr>
              <a:t>er</a:t>
            </a:r>
            <a:r>
              <a:rPr lang="fr-FR" b="1" dirty="0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rPr>
              <a:t> chiffre d’affaire et le développer en France et à l’Export?</a:t>
            </a:r>
          </a:p>
          <a:p>
            <a:pPr lvl="0">
              <a:buSzPts val="1400"/>
            </a:pPr>
            <a:r>
              <a:rPr lang="fr-FR" b="1" dirty="0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rPr>
              <a:t>- Comment prévoyez-vous de déployer votre organisation industrielle/de passer à l’échelle industrielle : ingénierie, prototypage, présérie, fabrication, logistique…</a:t>
            </a:r>
          </a:p>
          <a:p>
            <a:pPr>
              <a:buSzPts val="1400"/>
            </a:pPr>
            <a:endParaRPr lang="fr-FR" sz="1400" b="1" i="1" dirty="0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185;p23">
            <a:extLst>
              <a:ext uri="{FF2B5EF4-FFF2-40B4-BE49-F238E27FC236}">
                <a16:creationId xmlns:a16="http://schemas.microsoft.com/office/drawing/2014/main" id="{C5766A2D-0F54-5ADD-0CF5-00FFD9017157}"/>
              </a:ext>
            </a:extLst>
          </p:cNvPr>
          <p:cNvSpPr/>
          <p:nvPr/>
        </p:nvSpPr>
        <p:spPr>
          <a:xfrm>
            <a:off x="5296400" y="4883214"/>
            <a:ext cx="6274090" cy="97727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CCE8EB"/>
          </a:solidFill>
          <a:ln>
            <a:noFill/>
          </a:ln>
        </p:spPr>
        <p:txBody>
          <a:bodyPr spcFirstLastPara="1" wrap="square" lIns="90000" tIns="46775" rIns="90000" bIns="46775" anchor="t" anchorCtr="1">
            <a:noAutofit/>
          </a:bodyPr>
          <a:lstStyle/>
          <a:p>
            <a:pPr>
              <a:buSzPts val="1400"/>
            </a:pPr>
            <a:r>
              <a:rPr lang="fr-FR" sz="1400" b="1" dirty="0">
                <a:solidFill>
                  <a:srgbClr val="323F4F"/>
                </a:solidFill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 </a:t>
            </a:r>
            <a:r>
              <a:rPr lang="fr-FR" b="1" i="1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Ayez en tête que le programme d’</a:t>
            </a:r>
            <a:r>
              <a:rPr lang="fr-FR" b="1" i="1" dirty="0" err="1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acc.Sparx</a:t>
            </a:r>
            <a:r>
              <a:rPr lang="fr-FR" b="1" i="1" dirty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b="1" i="1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a pour ambition de favoriser les collaborations avec les industriels  : il s’agit donc ici de faire comprendre aux membres du jury que certains industriels présents dans l’écosystème d’Innovosud pourraient collaborer dans votre projet.</a:t>
            </a:r>
            <a:endParaRPr lang="fr-FR" sz="1400" b="1" dirty="0">
              <a:solidFill>
                <a:srgbClr val="323F4F"/>
              </a:solidFill>
              <a:latin typeface="Calibri"/>
              <a:ea typeface="Calibri"/>
              <a:cs typeface="Calibri"/>
              <a:sym typeface="Wingdings" panose="05000000000000000000" pitchFamily="2" charset="2"/>
            </a:endParaRPr>
          </a:p>
        </p:txBody>
      </p:sp>
      <p:pic>
        <p:nvPicPr>
          <p:cNvPr id="6" name="Google Shape;102;p15">
            <a:extLst>
              <a:ext uri="{FF2B5EF4-FFF2-40B4-BE49-F238E27FC236}">
                <a16:creationId xmlns:a16="http://schemas.microsoft.com/office/drawing/2014/main" id="{FCF2394A-887A-EBA9-F0EB-D21D3270B0BD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84781" y="5964984"/>
            <a:ext cx="1291701" cy="721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F676CC2-F692-3F2D-B221-DC3CA3CD83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9593" y="6049999"/>
            <a:ext cx="826203" cy="636028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E5434C1D-C069-9E75-8275-3B61214BCB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99725" y="5919034"/>
            <a:ext cx="1286125" cy="90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0001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/>
          <p:nvPr/>
        </p:nvSpPr>
        <p:spPr>
          <a:xfrm>
            <a:off x="5975051" y="2567318"/>
            <a:ext cx="451085" cy="814390"/>
          </a:xfrm>
          <a:prstGeom prst="rect">
            <a:avLst/>
          </a:prstGeom>
          <a:noFill/>
          <a:ln>
            <a:noFill/>
          </a:ln>
          <a:effectLst>
            <a:outerShdw blurRad="76200" sy="23000" kx="1200000" algn="br" rotWithShape="0">
              <a:srgbClr val="000000">
                <a:alpha val="20000"/>
              </a:srgbClr>
            </a:outerShdw>
          </a:effectLst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1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fr-FR" sz="3600" b="1" i="0" u="none" strike="noStrike" cap="non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000" b="1" i="0" u="none" strike="noStrike" cap="none">
              <a:solidFill>
                <a:srgbClr val="EA8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6"/>
          <p:cNvSpPr/>
          <p:nvPr/>
        </p:nvSpPr>
        <p:spPr>
          <a:xfrm>
            <a:off x="9854213" y="6301696"/>
            <a:ext cx="2003731" cy="4046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775" rIns="90000" bIns="467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None/>
            </a:pPr>
            <a:r>
              <a:rPr lang="fr-FR" sz="18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Slide Prez 10</a:t>
            </a:r>
            <a:endParaRPr sz="2400" b="0" i="0" u="none" strike="noStrike" cap="none" dirty="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B5BEBE7F-A4FF-E131-4998-8A4176A656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054" y="282244"/>
            <a:ext cx="3211590" cy="2692269"/>
          </a:xfrm>
          <a:prstGeom prst="rect">
            <a:avLst/>
          </a:prstGeom>
        </p:spPr>
      </p:pic>
      <p:sp>
        <p:nvSpPr>
          <p:cNvPr id="4" name="Google Shape;202;p25">
            <a:extLst>
              <a:ext uri="{FF2B5EF4-FFF2-40B4-BE49-F238E27FC236}">
                <a16:creationId xmlns:a16="http://schemas.microsoft.com/office/drawing/2014/main" id="{52924B89-2B9E-B620-8DAE-EE788E9C84CE}"/>
              </a:ext>
            </a:extLst>
          </p:cNvPr>
          <p:cNvSpPr/>
          <p:nvPr/>
        </p:nvSpPr>
        <p:spPr>
          <a:xfrm>
            <a:off x="3844433" y="701764"/>
            <a:ext cx="7915839" cy="37631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67B753"/>
          </a:solidFill>
          <a:ln>
            <a:noFill/>
          </a:ln>
        </p:spPr>
        <p:txBody>
          <a:bodyPr spcFirstLastPara="1" wrap="square" lIns="90000" tIns="46775" rIns="90000" bIns="467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VOTRE MOTIVATION </a:t>
            </a:r>
          </a:p>
        </p:txBody>
      </p:sp>
      <p:sp>
        <p:nvSpPr>
          <p:cNvPr id="8" name="Google Shape;203;p25">
            <a:extLst>
              <a:ext uri="{FF2B5EF4-FFF2-40B4-BE49-F238E27FC236}">
                <a16:creationId xmlns:a16="http://schemas.microsoft.com/office/drawing/2014/main" id="{92F7F7C9-9563-A128-D440-916C6557F371}"/>
              </a:ext>
            </a:extLst>
          </p:cNvPr>
          <p:cNvSpPr txBox="1"/>
          <p:nvPr/>
        </p:nvSpPr>
        <p:spPr>
          <a:xfrm>
            <a:off x="3821429" y="1348428"/>
            <a:ext cx="7938843" cy="2523727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sz="18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Les atouts identifiés de votre </a:t>
            </a:r>
            <a:r>
              <a:rPr lang="fr-FR" sz="1800" b="1" dirty="0">
                <a:solidFill>
                  <a:srgbClr val="54AC4F"/>
                </a:solidFill>
                <a:latin typeface="Calibri"/>
                <a:ea typeface="Calibri"/>
                <a:cs typeface="Calibri"/>
                <a:sym typeface="Calibri"/>
              </a:rPr>
              <a:t>territoire d’implantation </a:t>
            </a:r>
            <a:r>
              <a:rPr lang="fr-FR" sz="18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pour de l’expérimentation  :  ressources naturelles, positionnement géographique, stratégie économique, spécificités régionales, présence de partenaires clés….</a:t>
            </a:r>
            <a:endParaRPr lang="fr-FR" sz="1800"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fr-FR" sz="1800" b="1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sz="18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Vos besoins en partenariat et </a:t>
            </a:r>
            <a:r>
              <a:rPr lang="fr-FR" sz="1800" b="1" dirty="0">
                <a:solidFill>
                  <a:srgbClr val="54AC4F"/>
                </a:solidFill>
                <a:latin typeface="Calibri"/>
                <a:ea typeface="Calibri"/>
                <a:cs typeface="Calibri"/>
                <a:sym typeface="Calibri"/>
              </a:rPr>
              <a:t>ressources industrielles </a:t>
            </a:r>
            <a:r>
              <a:rPr lang="fr-FR" sz="18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: expertise, moyens de production, locaux industriels…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endParaRPr lang="fr-FR" sz="1800"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sz="18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Nom des </a:t>
            </a:r>
            <a:r>
              <a:rPr lang="fr-FR" sz="1800" b="1" dirty="0">
                <a:solidFill>
                  <a:srgbClr val="54AC4F"/>
                </a:solidFill>
                <a:latin typeface="Calibri"/>
                <a:ea typeface="Calibri"/>
                <a:cs typeface="Calibri"/>
                <a:sym typeface="Calibri"/>
              </a:rPr>
              <a:t>partenaires</a:t>
            </a:r>
            <a:r>
              <a:rPr lang="fr-FR" sz="18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clés identifiés (entreprises et acteurs économiques).</a:t>
            </a:r>
            <a:endParaRPr lang="fr-FR" sz="1800" dirty="0"/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1400"/>
            </a:pPr>
            <a:r>
              <a:rPr lang="fr-FR" b="1" i="1" dirty="0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9" name="Google Shape;185;p23">
            <a:extLst>
              <a:ext uri="{FF2B5EF4-FFF2-40B4-BE49-F238E27FC236}">
                <a16:creationId xmlns:a16="http://schemas.microsoft.com/office/drawing/2014/main" id="{C5766A2D-0F54-5ADD-0CF5-00FFD9017157}"/>
              </a:ext>
            </a:extLst>
          </p:cNvPr>
          <p:cNvSpPr/>
          <p:nvPr/>
        </p:nvSpPr>
        <p:spPr>
          <a:xfrm>
            <a:off x="5037607" y="4142501"/>
            <a:ext cx="6274090" cy="155209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CCE8EB"/>
          </a:solidFill>
          <a:ln>
            <a:noFill/>
          </a:ln>
        </p:spPr>
        <p:txBody>
          <a:bodyPr spcFirstLastPara="1" wrap="square" lIns="90000" tIns="46775" rIns="90000" bIns="46775" anchor="t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rgbClr val="323F4F"/>
                </a:solidFill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</a:t>
            </a:r>
            <a:r>
              <a:rPr lang="fr-FR" sz="1400" b="1" dirty="0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rPr>
              <a:t>L’objectif est d’expliquer :</a:t>
            </a:r>
            <a:endParaRPr lang="fr-FR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rPr>
              <a:t>- le choix de votre implantation sur l’un des territoires de l’Occitanie en mettant en avant la complémentarité du projet avec les territoires d’expérimentation visés</a:t>
            </a:r>
            <a:endParaRPr lang="fr-FR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rPr>
              <a:t>- l’intérêt d’être accompagné par le catalyseur biterrois (ex : mise en relation avec des partenaires industriels locaux et des acteurs de la filière visée, valeur de l’accompagnement proposé…)</a:t>
            </a:r>
            <a:endParaRPr lang="fr-FR" dirty="0"/>
          </a:p>
        </p:txBody>
      </p:sp>
      <p:pic>
        <p:nvPicPr>
          <p:cNvPr id="6" name="Google Shape;102;p15">
            <a:extLst>
              <a:ext uri="{FF2B5EF4-FFF2-40B4-BE49-F238E27FC236}">
                <a16:creationId xmlns:a16="http://schemas.microsoft.com/office/drawing/2014/main" id="{1B4CB498-F24F-4D6B-E010-D0F565B71196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84781" y="5964984"/>
            <a:ext cx="1291701" cy="721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803584F-6F76-B9F0-735A-7FDE383069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9593" y="6049999"/>
            <a:ext cx="826203" cy="636028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1FF2C7A4-3225-448D-AD72-07DB41425E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99725" y="5919034"/>
            <a:ext cx="1286125" cy="90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511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/>
          <p:nvPr/>
        </p:nvSpPr>
        <p:spPr>
          <a:xfrm>
            <a:off x="5975051" y="2567318"/>
            <a:ext cx="451085" cy="814390"/>
          </a:xfrm>
          <a:prstGeom prst="rect">
            <a:avLst/>
          </a:prstGeom>
          <a:noFill/>
          <a:ln>
            <a:noFill/>
          </a:ln>
          <a:effectLst>
            <a:outerShdw blurRad="76200" sy="23000" kx="1200000" algn="br" rotWithShape="0">
              <a:srgbClr val="000000">
                <a:alpha val="20000"/>
              </a:srgbClr>
            </a:outerShdw>
          </a:effectLst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3600" b="1" i="0" u="none" strike="noStrike" kern="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kumimoji="0" lang="fr-FR" sz="3600" b="1" i="0" u="none" strike="noStrike" kern="0" cap="none" spc="0" normalizeH="0" baseline="0" noProof="0">
                <a:ln>
                  <a:noFill/>
                </a:ln>
                <a:solidFill>
                  <a:srgbClr val="2F5496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endParaRPr kumimoji="0" sz="3000" b="1" i="0" u="none" strike="noStrike" kern="0" cap="none" spc="0" normalizeH="0" baseline="0" noProof="0">
              <a:ln>
                <a:noFill/>
              </a:ln>
              <a:solidFill>
                <a:srgbClr val="EA8B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B7FE0A5-CAC0-17B7-6A08-EC435313DC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502" y="227138"/>
            <a:ext cx="2524839" cy="2116567"/>
          </a:xfrm>
          <a:prstGeom prst="rect">
            <a:avLst/>
          </a:prstGeom>
        </p:spPr>
      </p:pic>
      <p:pic>
        <p:nvPicPr>
          <p:cNvPr id="5" name="Google Shape;102;p15">
            <a:extLst>
              <a:ext uri="{FF2B5EF4-FFF2-40B4-BE49-F238E27FC236}">
                <a16:creationId xmlns:a16="http://schemas.microsoft.com/office/drawing/2014/main" id="{E42AFD7F-85BE-341D-A13D-E808F5166959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271950" y="5507825"/>
            <a:ext cx="1713148" cy="103876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94;p14">
            <a:extLst>
              <a:ext uri="{FF2B5EF4-FFF2-40B4-BE49-F238E27FC236}">
                <a16:creationId xmlns:a16="http://schemas.microsoft.com/office/drawing/2014/main" id="{E722278D-C857-3157-620E-53F1F79B4E41}"/>
              </a:ext>
            </a:extLst>
          </p:cNvPr>
          <p:cNvSpPr/>
          <p:nvPr/>
        </p:nvSpPr>
        <p:spPr>
          <a:xfrm>
            <a:off x="3125032" y="946861"/>
            <a:ext cx="7253208" cy="814390"/>
          </a:xfrm>
          <a:prstGeom prst="rect">
            <a:avLst/>
          </a:prstGeom>
          <a:noFill/>
          <a:ln>
            <a:noFill/>
          </a:ln>
          <a:effectLst>
            <a:outerShdw blurRad="76200" sy="23000" kx="1200000" algn="br" rotWithShape="0">
              <a:srgbClr val="000000">
                <a:alpha val="20000"/>
              </a:srgbClr>
            </a:outerShdw>
          </a:effectLst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3600" b="1" i="0" u="none" strike="noStrike" kern="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kumimoji="0" lang="fr-FR" sz="3600" b="1" i="0" u="none" strike="noStrike" kern="0" cap="none" spc="0" normalizeH="0" baseline="0" noProof="0" dirty="0">
                <a:ln>
                  <a:noFill/>
                </a:ln>
                <a:solidFill>
                  <a:srgbClr val="2F5496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3600" b="1" dirty="0">
                <a:solidFill>
                  <a:srgbClr val="FFC000"/>
                </a:solidFill>
                <a:latin typeface="Calibri"/>
                <a:cs typeface="Calibri"/>
                <a:sym typeface="Calibri"/>
              </a:rPr>
              <a:t>CONSIGNES</a:t>
            </a:r>
            <a:r>
              <a:rPr kumimoji="0" lang="fr-FR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fr-FR" sz="36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GENERALES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Google Shape;95;p14">
            <a:extLst>
              <a:ext uri="{FF2B5EF4-FFF2-40B4-BE49-F238E27FC236}">
                <a16:creationId xmlns:a16="http://schemas.microsoft.com/office/drawing/2014/main" id="{AAF4DF37-FA38-EEBB-847B-01DFBBD644D5}"/>
              </a:ext>
            </a:extLst>
          </p:cNvPr>
          <p:cNvSpPr txBox="1"/>
          <p:nvPr/>
        </p:nvSpPr>
        <p:spPr>
          <a:xfrm>
            <a:off x="3341264" y="2253672"/>
            <a:ext cx="8998940" cy="2921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kumimoji="0" lang="fr-FR" sz="1800" b="1" i="0" u="sng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Les dossiers de candidature devront être transmis avant le </a:t>
            </a:r>
            <a:r>
              <a:rPr kumimoji="0" lang="fr-FR" sz="18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01/09/2023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EF7D00"/>
              </a:buClr>
              <a:buSzPts val="1000"/>
              <a:buFont typeface="Noto Sans Symbols"/>
              <a:buChar char="❖"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Sous la forme d’un seul document 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7D00"/>
              </a:buClr>
              <a:buSzPts val="1000"/>
              <a:buFont typeface="Noto Sans Symbols"/>
              <a:buChar char="❖"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Sous format électronique PDF </a:t>
            </a: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 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7D00"/>
              </a:buClr>
              <a:buSzPts val="1000"/>
              <a:buFont typeface="Noto Sans Symbols"/>
              <a:buChar char="❖"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à envoyer par mail à : </a:t>
            </a:r>
            <a:r>
              <a:rPr kumimoji="0" lang="fr-FR" sz="1800" b="0" i="0" u="sng" strike="noStrike" kern="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jessica.dubuis@innovosud.fr 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&amp;</a:t>
            </a:r>
            <a:r>
              <a:rPr kumimoji="0" lang="fr-FR" sz="1800" b="0" i="0" u="sng" strike="noStrike" kern="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info@innovosud.fr</a:t>
            </a:r>
            <a:endParaRPr kumimoji="0" sz="1800" b="0" i="0" u="sng" strike="noStrike" kern="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sng" strike="noStrike" kern="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800" b="1" i="0" u="sng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2 étapes dans le  dossier de candidature :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EF7D00"/>
              </a:buClr>
              <a:buSzPts val="1000"/>
              <a:buFont typeface="Noto Sans Symbols"/>
              <a:buChar char="❖"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Partie administrative du dossier : Slides Admin 1 à 5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7D00"/>
              </a:buClr>
              <a:buSzPts val="1000"/>
              <a:buFont typeface="Noto Sans Symbols"/>
              <a:buChar char="❖"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Partie présentation du projet : Slides Prez 1 à 10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222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7D00"/>
              </a:buClr>
              <a:buSzPts val="1000"/>
              <a:buFont typeface="Noto Sans Symbols"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4B917301-CE3B-C9C6-6CDA-62A159768B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51636" y="5684354"/>
            <a:ext cx="1250052" cy="96231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BC58EE18-0B71-ED3C-CE30-6C3F5C7693C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41768" y="5415379"/>
            <a:ext cx="1945919" cy="136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938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1"/>
          <p:cNvSpPr/>
          <p:nvPr/>
        </p:nvSpPr>
        <p:spPr>
          <a:xfrm>
            <a:off x="5975051" y="2567318"/>
            <a:ext cx="451085" cy="814390"/>
          </a:xfrm>
          <a:prstGeom prst="rect">
            <a:avLst/>
          </a:prstGeom>
          <a:noFill/>
          <a:ln>
            <a:noFill/>
          </a:ln>
          <a:effectLst>
            <a:outerShdw blurRad="76200" sy="23000" kx="1200000" algn="br" rotWithShape="0">
              <a:srgbClr val="000000">
                <a:alpha val="20000"/>
              </a:srgbClr>
            </a:outerShdw>
          </a:effectLst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3600" b="1" i="0" u="none" strike="noStrike" kern="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kumimoji="0" lang="fr-FR" sz="3600" b="1" i="0" u="none" strike="noStrike" kern="0" cap="none" spc="0" normalizeH="0" baseline="0" noProof="0">
                <a:ln>
                  <a:noFill/>
                </a:ln>
                <a:solidFill>
                  <a:srgbClr val="2F5496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endParaRPr kumimoji="0" sz="3000" b="1" i="0" u="none" strike="noStrike" kern="0" cap="none" spc="0" normalizeH="0" baseline="0" noProof="0">
              <a:ln>
                <a:noFill/>
              </a:ln>
              <a:solidFill>
                <a:srgbClr val="EA8B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269;p32">
            <a:extLst>
              <a:ext uri="{FF2B5EF4-FFF2-40B4-BE49-F238E27FC236}">
                <a16:creationId xmlns:a16="http://schemas.microsoft.com/office/drawing/2014/main" id="{C4B5DDB3-D1E0-9DB4-9ED9-B29E6DD51BD1}"/>
              </a:ext>
            </a:extLst>
          </p:cNvPr>
          <p:cNvSpPr/>
          <p:nvPr/>
        </p:nvSpPr>
        <p:spPr>
          <a:xfrm>
            <a:off x="3911080" y="1417254"/>
            <a:ext cx="7253208" cy="1645387"/>
          </a:xfrm>
          <a:prstGeom prst="rect">
            <a:avLst/>
          </a:prstGeom>
          <a:noFill/>
          <a:ln>
            <a:noFill/>
          </a:ln>
          <a:effectLst>
            <a:outerShdw blurRad="76200" sy="23000" kx="1200000" algn="br" rotWithShape="0">
              <a:srgbClr val="000000">
                <a:alpha val="20000"/>
              </a:srgbClr>
            </a:outerShdw>
          </a:effectLst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RAPPEL DES DIFFERENTES ETAPES </a:t>
            </a:r>
            <a:endParaRPr kumimoji="0" sz="3600" b="1" i="0" u="none" strike="noStrike" kern="0" cap="none" spc="0" normalizeH="0" baseline="0" noProof="0" dirty="0">
              <a:ln>
                <a:noFill/>
              </a:ln>
              <a:solidFill>
                <a:srgbClr val="AEABAB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36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DE SELECTION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Google Shape;270;p32">
            <a:extLst>
              <a:ext uri="{FF2B5EF4-FFF2-40B4-BE49-F238E27FC236}">
                <a16:creationId xmlns:a16="http://schemas.microsoft.com/office/drawing/2014/main" id="{6B4DC43A-FDA1-1F7C-3C86-80AA31E814E2}"/>
              </a:ext>
            </a:extLst>
          </p:cNvPr>
          <p:cNvSpPr txBox="1"/>
          <p:nvPr/>
        </p:nvSpPr>
        <p:spPr>
          <a:xfrm>
            <a:off x="3968413" y="3504859"/>
            <a:ext cx="8280920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7D00"/>
              </a:buClr>
              <a:buSzPts val="1000"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54AC4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1er septembre </a:t>
            </a: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: Date de clôture des dossiers de candidatures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7D00"/>
              </a:buClr>
              <a:buSzPts val="1000"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54AC4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12 septembre </a:t>
            </a: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: Sélection des projets à l’issue du hackathon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8432FE0-97D6-0FBF-F20D-D0D4B997FB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502" y="181130"/>
            <a:ext cx="2973953" cy="2493058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749D4AB4-255E-4551-D3AD-1A298024F4C8}"/>
              </a:ext>
            </a:extLst>
          </p:cNvPr>
          <p:cNvSpPr txBox="1"/>
          <p:nvPr/>
        </p:nvSpPr>
        <p:spPr>
          <a:xfrm>
            <a:off x="423175" y="5083603"/>
            <a:ext cx="612475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Un problème/une question ?</a:t>
            </a:r>
          </a:p>
          <a:p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                      </a:t>
            </a:r>
          </a:p>
          <a:p>
            <a:r>
              <a:rPr lang="fr-FR" dirty="0">
                <a:solidFill>
                  <a:srgbClr val="44546A"/>
                </a:solidFill>
                <a:latin typeface="Calibri"/>
                <a:ea typeface="Calibri"/>
                <a:cs typeface="Calibri"/>
                <a:sym typeface="Calibri"/>
              </a:rPr>
              <a:t>         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envoyez  un mail à 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kumimoji="0" lang="fr-FR" sz="1400" b="0" i="0" u="sng" strike="noStrike" kern="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  <a:hlinkClick r:id="rId5"/>
              </a:rPr>
              <a:t>info@innovosud.fr</a:t>
            </a:r>
            <a:endParaRPr kumimoji="0" lang="fr-FR" sz="1400" b="0" i="0" u="sng" strike="noStrike" kern="0" cap="none" spc="0" normalizeH="0" baseline="0" noProof="0" dirty="0">
              <a:ln>
                <a:noFill/>
              </a:ln>
              <a:solidFill>
                <a:srgbClr val="0563C1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endParaRPr lang="fr-FR" dirty="0"/>
          </a:p>
        </p:txBody>
      </p:sp>
      <p:pic>
        <p:nvPicPr>
          <p:cNvPr id="10" name="Graphique 9" descr="Index pointant vers la droite vu du côté du dos de la main">
            <a:extLst>
              <a:ext uri="{FF2B5EF4-FFF2-40B4-BE49-F238E27FC236}">
                <a16:creationId xmlns:a16="http://schemas.microsoft.com/office/drawing/2014/main" id="{D90D15AC-66E2-D825-7735-EB842147441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8617" y="5433814"/>
            <a:ext cx="589116" cy="589116"/>
          </a:xfrm>
          <a:prstGeom prst="rect">
            <a:avLst/>
          </a:prstGeom>
        </p:spPr>
      </p:pic>
      <p:pic>
        <p:nvPicPr>
          <p:cNvPr id="7" name="Google Shape;102;p15">
            <a:extLst>
              <a:ext uri="{FF2B5EF4-FFF2-40B4-BE49-F238E27FC236}">
                <a16:creationId xmlns:a16="http://schemas.microsoft.com/office/drawing/2014/main" id="{653204C0-6B2E-8396-BE8F-A1EF2BBAFB7F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501324" y="5794227"/>
            <a:ext cx="1291701" cy="721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3EDB17D6-E091-A87E-87EE-01BFB1D1F87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26136" y="5879242"/>
            <a:ext cx="826203" cy="636028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EB6C2E27-FE6D-2BD5-D267-9F1AA92E3BB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16268" y="5748277"/>
            <a:ext cx="1286125" cy="90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163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/>
          <p:nvPr/>
        </p:nvSpPr>
        <p:spPr>
          <a:xfrm>
            <a:off x="5975051" y="2567318"/>
            <a:ext cx="451085" cy="814390"/>
          </a:xfrm>
          <a:prstGeom prst="rect">
            <a:avLst/>
          </a:prstGeom>
          <a:noFill/>
          <a:ln>
            <a:noFill/>
          </a:ln>
          <a:effectLst>
            <a:outerShdw blurRad="76200" sy="23000" kx="1200000" algn="br" rotWithShape="0">
              <a:srgbClr val="000000">
                <a:alpha val="20000"/>
              </a:srgbClr>
            </a:outerShdw>
          </a:effectLst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1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fr-FR" sz="3600" b="1" i="0" u="none" strike="noStrike" cap="non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000" b="1" i="0" u="none" strike="noStrike" cap="none">
              <a:solidFill>
                <a:srgbClr val="EA8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5"/>
          <p:cNvSpPr txBox="1"/>
          <p:nvPr/>
        </p:nvSpPr>
        <p:spPr>
          <a:xfrm>
            <a:off x="3028402" y="3346831"/>
            <a:ext cx="6795467" cy="584735"/>
          </a:xfrm>
          <a:prstGeom prst="rect">
            <a:avLst/>
          </a:prstGeom>
          <a:solidFill>
            <a:srgbClr val="CCE8EB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PARTIE 1 : DOSSIER ADMINISTRATIF</a:t>
            </a:r>
            <a:endParaRPr sz="3200" b="1" i="0" u="none" strike="noStrike" cap="none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5"/>
          <p:cNvSpPr/>
          <p:nvPr/>
        </p:nvSpPr>
        <p:spPr>
          <a:xfrm>
            <a:off x="9823869" y="249002"/>
            <a:ext cx="1906118" cy="82173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775" rIns="90000" bIns="467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None/>
            </a:pPr>
            <a:r>
              <a:rPr lang="fr-FR" sz="18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Slide Admin</a:t>
            </a:r>
            <a:endParaRPr sz="2400" b="0" i="0" u="none" strike="noStrike" cap="none" dirty="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Google Shape;89;p13">
            <a:extLst>
              <a:ext uri="{FF2B5EF4-FFF2-40B4-BE49-F238E27FC236}">
                <a16:creationId xmlns:a16="http://schemas.microsoft.com/office/drawing/2014/main" id="{8F3EFDB8-3056-66B9-2A80-52E93956E766}"/>
              </a:ext>
            </a:extLst>
          </p:cNvPr>
          <p:cNvSpPr/>
          <p:nvPr/>
        </p:nvSpPr>
        <p:spPr>
          <a:xfrm>
            <a:off x="1934035" y="2038481"/>
            <a:ext cx="9144000" cy="61239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775" rIns="90000" bIns="467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1" i="0" u="none" strike="noStrike" cap="none" dirty="0">
                <a:solidFill>
                  <a:srgbClr val="F6AE17"/>
                </a:solidFill>
                <a:latin typeface="Calibri"/>
                <a:ea typeface="Calibri"/>
                <a:cs typeface="Calibri"/>
                <a:sym typeface="Calibri"/>
              </a:rPr>
              <a:t>DOSSIER DE CANDIDATURE</a:t>
            </a:r>
            <a:br>
              <a:rPr lang="fr-FR" sz="36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4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B7FE0A5-CAC0-17B7-6A08-EC435313DC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502" y="227138"/>
            <a:ext cx="2524839" cy="2116567"/>
          </a:xfrm>
          <a:prstGeom prst="rect">
            <a:avLst/>
          </a:prstGeom>
        </p:spPr>
      </p:pic>
      <p:pic>
        <p:nvPicPr>
          <p:cNvPr id="3" name="Google Shape;102;p15">
            <a:extLst>
              <a:ext uri="{FF2B5EF4-FFF2-40B4-BE49-F238E27FC236}">
                <a16:creationId xmlns:a16="http://schemas.microsoft.com/office/drawing/2014/main" id="{F6F04F53-B950-15D7-C81C-73AFDD8E1C9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221461" y="5507825"/>
            <a:ext cx="1713148" cy="1038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5D0909D2-43D6-98FB-CE29-CECA491B36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51636" y="5684354"/>
            <a:ext cx="1250052" cy="96231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37DB9A0D-A167-7B73-8961-ACC6CD096C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41768" y="5415379"/>
            <a:ext cx="1945919" cy="13693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/>
          <p:nvPr/>
        </p:nvSpPr>
        <p:spPr>
          <a:xfrm>
            <a:off x="5975051" y="2567318"/>
            <a:ext cx="451085" cy="814390"/>
          </a:xfrm>
          <a:prstGeom prst="rect">
            <a:avLst/>
          </a:prstGeom>
          <a:noFill/>
          <a:ln>
            <a:noFill/>
          </a:ln>
          <a:effectLst>
            <a:outerShdw blurRad="76200" sy="23000" kx="1200000" algn="br" rotWithShape="0">
              <a:srgbClr val="000000">
                <a:alpha val="20000"/>
              </a:srgbClr>
            </a:outerShdw>
          </a:effectLst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1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fr-FR" sz="3600" b="1" i="0" u="none" strike="noStrike" cap="non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000" b="1" i="0" u="none" strike="noStrike" cap="none">
              <a:solidFill>
                <a:srgbClr val="EA8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6"/>
          <p:cNvSpPr txBox="1"/>
          <p:nvPr/>
        </p:nvSpPr>
        <p:spPr>
          <a:xfrm>
            <a:off x="5134835" y="553955"/>
            <a:ext cx="6634334" cy="369291"/>
          </a:xfrm>
          <a:prstGeom prst="rect">
            <a:avLst/>
          </a:prstGeom>
          <a:solidFill>
            <a:srgbClr val="67B753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NOM DU PROJET :  --------------- </a:t>
            </a:r>
            <a:endParaRPr sz="2000" b="1" i="0" u="none" strike="noStrike" cap="none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0" name="Google Shape;110;p16"/>
          <p:cNvSpPr txBox="1"/>
          <p:nvPr/>
        </p:nvSpPr>
        <p:spPr>
          <a:xfrm>
            <a:off x="5134835" y="1700743"/>
            <a:ext cx="6634334" cy="2361926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☐ Energies renouvelables</a:t>
            </a:r>
            <a:endParaRPr dirty="0"/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fr-FR" sz="18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☐ Mobilité décarbonée</a:t>
            </a:r>
            <a:endParaRPr dirty="0"/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fr-FR" sz="18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☐ Bâtiments et équipements durables		</a:t>
            </a:r>
            <a:endParaRPr dirty="0"/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fr-FR" sz="18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☐ Economie circulaire			</a:t>
            </a:r>
            <a:endParaRPr dirty="0"/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fr-FR" sz="18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☐ Industrie du futur</a:t>
            </a:r>
            <a:endParaRPr dirty="0"/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fr-FR" sz="18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☐ Autre :   </a:t>
            </a:r>
            <a:endParaRPr sz="2000" b="1" i="0" u="none" strike="noStrike" cap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6"/>
          <p:cNvSpPr txBox="1"/>
          <p:nvPr/>
        </p:nvSpPr>
        <p:spPr>
          <a:xfrm>
            <a:off x="5134835" y="4248283"/>
            <a:ext cx="6634334" cy="369291"/>
          </a:xfrm>
          <a:prstGeom prst="rect">
            <a:avLst/>
          </a:prstGeom>
          <a:solidFill>
            <a:srgbClr val="67B753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PORTEUR(S) DE  PROJET </a:t>
            </a: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6"/>
          <p:cNvSpPr/>
          <p:nvPr/>
        </p:nvSpPr>
        <p:spPr>
          <a:xfrm>
            <a:off x="9854213" y="6301696"/>
            <a:ext cx="2003731" cy="4046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775" rIns="90000" bIns="467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None/>
            </a:pPr>
            <a:r>
              <a:rPr lang="fr-FR" sz="18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Slide Admin 1</a:t>
            </a:r>
            <a:endParaRPr sz="2400" b="0" i="0" u="none" strike="noStrike" cap="none" dirty="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4" name="Google Shape;114;p16"/>
          <p:cNvSpPr txBox="1"/>
          <p:nvPr/>
        </p:nvSpPr>
        <p:spPr>
          <a:xfrm>
            <a:off x="5134835" y="4893152"/>
            <a:ext cx="6634334" cy="1083974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☐ Porteur de projet unique : </a:t>
            </a: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fr-FR" sz="18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☐ Equipe projet  : </a:t>
            </a:r>
            <a:endParaRPr sz="2000" b="1" i="0" u="none" strike="noStrike" cap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6"/>
          <p:cNvSpPr txBox="1"/>
          <p:nvPr/>
        </p:nvSpPr>
        <p:spPr>
          <a:xfrm>
            <a:off x="5134835" y="1163479"/>
            <a:ext cx="6634334" cy="369291"/>
          </a:xfrm>
          <a:prstGeom prst="rect">
            <a:avLst/>
          </a:prstGeom>
          <a:solidFill>
            <a:srgbClr val="67B753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DANS QUELLE THEMATIQUE S’INCRIT LE PROJET ?</a:t>
            </a:r>
            <a:endParaRPr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B5BEBE7F-A4FF-E131-4998-8A4176A656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054" y="282244"/>
            <a:ext cx="3211590" cy="2692269"/>
          </a:xfrm>
          <a:prstGeom prst="rect">
            <a:avLst/>
          </a:prstGeom>
        </p:spPr>
      </p:pic>
      <p:pic>
        <p:nvPicPr>
          <p:cNvPr id="4" name="Google Shape;102;p15">
            <a:extLst>
              <a:ext uri="{FF2B5EF4-FFF2-40B4-BE49-F238E27FC236}">
                <a16:creationId xmlns:a16="http://schemas.microsoft.com/office/drawing/2014/main" id="{E307917C-ECF6-C73D-DC0E-AA66795D398C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84781" y="5964984"/>
            <a:ext cx="1291701" cy="721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AB9CE00A-9638-5FBD-0834-9D078C8F52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9593" y="6049999"/>
            <a:ext cx="826203" cy="636028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FB824B97-94F3-7633-93AE-D1E1128837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99725" y="5919034"/>
            <a:ext cx="1286125" cy="90505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/>
          <p:nvPr/>
        </p:nvSpPr>
        <p:spPr>
          <a:xfrm>
            <a:off x="5975051" y="2567318"/>
            <a:ext cx="451085" cy="814390"/>
          </a:xfrm>
          <a:prstGeom prst="rect">
            <a:avLst/>
          </a:prstGeom>
          <a:noFill/>
          <a:ln>
            <a:noFill/>
          </a:ln>
          <a:effectLst>
            <a:outerShdw blurRad="76200" sy="23000" kx="1200000" algn="br" rotWithShape="0">
              <a:srgbClr val="000000">
                <a:alpha val="20000"/>
              </a:srgbClr>
            </a:outerShdw>
          </a:effectLst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1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fr-FR" sz="3600" b="1" i="0" u="none" strike="noStrike" cap="non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000" b="1" i="0" u="none" strike="noStrike" cap="none">
              <a:solidFill>
                <a:srgbClr val="EA8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6"/>
          <p:cNvSpPr/>
          <p:nvPr/>
        </p:nvSpPr>
        <p:spPr>
          <a:xfrm>
            <a:off x="9854213" y="6301696"/>
            <a:ext cx="2003731" cy="4046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775" rIns="90000" bIns="467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None/>
            </a:pPr>
            <a:r>
              <a:rPr lang="fr-FR" sz="18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Slide Admin 3</a:t>
            </a:r>
            <a:endParaRPr sz="2400" b="0" i="0" u="none" strike="noStrike" cap="none" dirty="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B5BEBE7F-A4FF-E131-4998-8A4176A656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054" y="282244"/>
            <a:ext cx="3211590" cy="2692269"/>
          </a:xfrm>
          <a:prstGeom prst="rect">
            <a:avLst/>
          </a:prstGeom>
        </p:spPr>
      </p:pic>
      <p:sp>
        <p:nvSpPr>
          <p:cNvPr id="3" name="Google Shape;123;p17">
            <a:extLst>
              <a:ext uri="{FF2B5EF4-FFF2-40B4-BE49-F238E27FC236}">
                <a16:creationId xmlns:a16="http://schemas.microsoft.com/office/drawing/2014/main" id="{89E79D28-314D-A067-BDEE-50168F70FFD8}"/>
              </a:ext>
            </a:extLst>
          </p:cNvPr>
          <p:cNvSpPr txBox="1"/>
          <p:nvPr/>
        </p:nvSpPr>
        <p:spPr>
          <a:xfrm>
            <a:off x="5071969" y="715192"/>
            <a:ext cx="6664309" cy="369291"/>
          </a:xfrm>
          <a:prstGeom prst="rect">
            <a:avLst/>
          </a:prstGeom>
          <a:solidFill>
            <a:srgbClr val="67B753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MATURITE  DU PROJET    </a:t>
            </a:r>
            <a:endParaRPr sz="2000" b="1" i="0" u="none" strike="noStrike" cap="none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" name="Google Shape;124;p17">
            <a:extLst>
              <a:ext uri="{FF2B5EF4-FFF2-40B4-BE49-F238E27FC236}">
                <a16:creationId xmlns:a16="http://schemas.microsoft.com/office/drawing/2014/main" id="{642CCEA8-67A9-25A9-C85A-1CCC22E6D90B}"/>
              </a:ext>
            </a:extLst>
          </p:cNvPr>
          <p:cNvSpPr txBox="1"/>
          <p:nvPr/>
        </p:nvSpPr>
        <p:spPr>
          <a:xfrm>
            <a:off x="5071969" y="1255914"/>
            <a:ext cx="6664309" cy="2614694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 Avez-vous déjà créé une entreprise pour ce projet?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☐ Oui     ☐ Non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Nom de l’entreprise :                                                               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Forme juridique :                                                   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N°SIREN : 		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Siège social :                             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Date de création :  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Capital de départ et CCA  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Nbre d’associés : </a:t>
            </a:r>
            <a:endParaRPr dirty="0"/>
          </a:p>
        </p:txBody>
      </p:sp>
      <p:sp>
        <p:nvSpPr>
          <p:cNvPr id="5" name="Google Shape;125;p17">
            <a:extLst>
              <a:ext uri="{FF2B5EF4-FFF2-40B4-BE49-F238E27FC236}">
                <a16:creationId xmlns:a16="http://schemas.microsoft.com/office/drawing/2014/main" id="{33741FAF-F85E-1CCA-8296-3A9812A28113}"/>
              </a:ext>
            </a:extLst>
          </p:cNvPr>
          <p:cNvSpPr txBox="1"/>
          <p:nvPr/>
        </p:nvSpPr>
        <p:spPr>
          <a:xfrm>
            <a:off x="5071969" y="4091002"/>
            <a:ext cx="6664309" cy="369291"/>
          </a:xfrm>
          <a:prstGeom prst="rect">
            <a:avLst/>
          </a:prstGeom>
          <a:solidFill>
            <a:srgbClr val="67B753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SUIVI ACTUEL    </a:t>
            </a:r>
            <a:endParaRPr sz="2000" b="1" i="0" u="none" strike="noStrike" cap="none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" name="Google Shape;126;p17">
            <a:extLst>
              <a:ext uri="{FF2B5EF4-FFF2-40B4-BE49-F238E27FC236}">
                <a16:creationId xmlns:a16="http://schemas.microsoft.com/office/drawing/2014/main" id="{5BAC9F30-1967-A4C1-D099-A99F17ED2D2E}"/>
              </a:ext>
            </a:extLst>
          </p:cNvPr>
          <p:cNvSpPr txBox="1"/>
          <p:nvPr/>
        </p:nvSpPr>
        <p:spPr>
          <a:xfrm>
            <a:off x="5071969" y="4624508"/>
            <a:ext cx="6819780" cy="1415732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Êtes-vous suivi par une structure actuellement ? 	                    ☐ Oui 	☐ Non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Si oui, laquelle ? Pour répondre à quels besoins ?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sz="1800" b="1" dirty="0">
              <a:solidFill>
                <a:schemeClr val="dk2"/>
              </a:solidFill>
              <a:latin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6" name="Google Shape;102;p15">
            <a:extLst>
              <a:ext uri="{FF2B5EF4-FFF2-40B4-BE49-F238E27FC236}">
                <a16:creationId xmlns:a16="http://schemas.microsoft.com/office/drawing/2014/main" id="{990DC383-6C89-0CB5-2486-27A638DDA80B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84781" y="5964984"/>
            <a:ext cx="1291701" cy="721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36EDEF6-A4E4-424D-882A-B23CC0B7BB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9593" y="6049999"/>
            <a:ext cx="826203" cy="636028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8DD805E3-3373-C972-4A5F-4B6A36972E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99725" y="5919034"/>
            <a:ext cx="1286125" cy="90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379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/>
          <p:nvPr/>
        </p:nvSpPr>
        <p:spPr>
          <a:xfrm>
            <a:off x="5975051" y="2567318"/>
            <a:ext cx="451085" cy="814390"/>
          </a:xfrm>
          <a:prstGeom prst="rect">
            <a:avLst/>
          </a:prstGeom>
          <a:noFill/>
          <a:ln>
            <a:noFill/>
          </a:ln>
          <a:effectLst>
            <a:outerShdw blurRad="76200" sy="23000" kx="1200000" algn="br" rotWithShape="0">
              <a:srgbClr val="000000">
                <a:alpha val="20000"/>
              </a:srgbClr>
            </a:outerShdw>
          </a:effectLst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1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fr-FR" sz="3600" b="1" i="0" u="none" strike="noStrike" cap="non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000" b="1" i="0" u="none" strike="noStrike" cap="none">
              <a:solidFill>
                <a:srgbClr val="EA8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6"/>
          <p:cNvSpPr/>
          <p:nvPr/>
        </p:nvSpPr>
        <p:spPr>
          <a:xfrm>
            <a:off x="9854213" y="6301696"/>
            <a:ext cx="2003731" cy="4046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775" rIns="90000" bIns="467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None/>
            </a:pPr>
            <a:r>
              <a:rPr lang="fr-FR" sz="18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Slide Admin 3</a:t>
            </a:r>
            <a:endParaRPr sz="2400" b="0" i="0" u="none" strike="noStrike" cap="none" dirty="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B5BEBE7F-A4FF-E131-4998-8A4176A656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054" y="282244"/>
            <a:ext cx="3211590" cy="2692269"/>
          </a:xfrm>
          <a:prstGeom prst="rect">
            <a:avLst/>
          </a:prstGeom>
        </p:spPr>
      </p:pic>
      <p:sp>
        <p:nvSpPr>
          <p:cNvPr id="9" name="Google Shape;134;p18">
            <a:extLst>
              <a:ext uri="{FF2B5EF4-FFF2-40B4-BE49-F238E27FC236}">
                <a16:creationId xmlns:a16="http://schemas.microsoft.com/office/drawing/2014/main" id="{71580386-B62D-7715-C96F-F3D622AD4DD4}"/>
              </a:ext>
            </a:extLst>
          </p:cNvPr>
          <p:cNvSpPr txBox="1"/>
          <p:nvPr/>
        </p:nvSpPr>
        <p:spPr>
          <a:xfrm>
            <a:off x="4768675" y="773030"/>
            <a:ext cx="7089269" cy="36929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IDENTITE DES PORTEURS DE PROJET  </a:t>
            </a:r>
            <a:endParaRPr sz="20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36;p18">
            <a:extLst>
              <a:ext uri="{FF2B5EF4-FFF2-40B4-BE49-F238E27FC236}">
                <a16:creationId xmlns:a16="http://schemas.microsoft.com/office/drawing/2014/main" id="{BB20489E-A4ED-99A0-00E3-7A0C6E732C34}"/>
              </a:ext>
            </a:extLst>
          </p:cNvPr>
          <p:cNvSpPr txBox="1"/>
          <p:nvPr/>
        </p:nvSpPr>
        <p:spPr>
          <a:xfrm>
            <a:off x="4768675" y="1565977"/>
            <a:ext cx="7089268" cy="36929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PORTEUR DE PROJET 1    </a:t>
            </a:r>
            <a:endParaRPr sz="20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35;p18">
            <a:extLst>
              <a:ext uri="{FF2B5EF4-FFF2-40B4-BE49-F238E27FC236}">
                <a16:creationId xmlns:a16="http://schemas.microsoft.com/office/drawing/2014/main" id="{E03D9EE1-A510-DDC6-752F-2024C7C18D20}"/>
              </a:ext>
            </a:extLst>
          </p:cNvPr>
          <p:cNvSpPr txBox="1"/>
          <p:nvPr/>
        </p:nvSpPr>
        <p:spPr>
          <a:xfrm>
            <a:off x="4768676" y="2222811"/>
            <a:ext cx="7089268" cy="3293169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Nom-Prénom : 		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Date de naissance : 		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Lieu de naissance : 	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Statut : ☐ En recherche d’emploi  ☐ </a:t>
            </a:r>
            <a:r>
              <a:rPr lang="fr-FR" sz="1800" b="1" i="0" u="none" strike="noStrike" cap="none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Salarié.e</a:t>
            </a:r>
            <a:r>
              <a:rPr lang="fr-FR" sz="18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 ☐ </a:t>
            </a:r>
            <a:r>
              <a:rPr lang="fr-FR" sz="1800" b="1" i="0" u="none" strike="noStrike" cap="none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Etudiant.e</a:t>
            </a:r>
            <a:r>
              <a:rPr lang="fr-FR" sz="18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             ☐ Chef d’entreprise            ☐ Autre: précisez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Adresse : 	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Code postal : 		            Ville : 	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Courriel :		                           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Téléphone 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Google Shape;102;p15">
            <a:extLst>
              <a:ext uri="{FF2B5EF4-FFF2-40B4-BE49-F238E27FC236}">
                <a16:creationId xmlns:a16="http://schemas.microsoft.com/office/drawing/2014/main" id="{DF6D1BE3-487F-EA15-1FCD-D4CEBA2663B0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84781" y="5964984"/>
            <a:ext cx="1291701" cy="721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F5DF879-7947-4347-87AC-E73A2213DE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9593" y="6049999"/>
            <a:ext cx="826203" cy="63602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6F614CE3-1E83-FDE1-A0C6-62C8F4ABA3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99725" y="5919034"/>
            <a:ext cx="1286125" cy="90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604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/>
          <p:nvPr/>
        </p:nvSpPr>
        <p:spPr>
          <a:xfrm>
            <a:off x="5975051" y="2567318"/>
            <a:ext cx="451085" cy="814390"/>
          </a:xfrm>
          <a:prstGeom prst="rect">
            <a:avLst/>
          </a:prstGeom>
          <a:noFill/>
          <a:ln>
            <a:noFill/>
          </a:ln>
          <a:effectLst>
            <a:outerShdw blurRad="76200" sy="23000" kx="1200000" algn="br" rotWithShape="0">
              <a:srgbClr val="000000">
                <a:alpha val="20000"/>
              </a:srgbClr>
            </a:outerShdw>
          </a:effectLst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1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fr-FR" sz="3600" b="1" i="0" u="none" strike="noStrike" cap="non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000" b="1" i="0" u="none" strike="noStrike" cap="none">
              <a:solidFill>
                <a:srgbClr val="EA8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6"/>
          <p:cNvSpPr/>
          <p:nvPr/>
        </p:nvSpPr>
        <p:spPr>
          <a:xfrm>
            <a:off x="9854213" y="6301696"/>
            <a:ext cx="2003731" cy="4046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775" rIns="90000" bIns="467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None/>
            </a:pPr>
            <a:r>
              <a:rPr lang="fr-FR" sz="18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Slide Admin 4</a:t>
            </a:r>
            <a:endParaRPr sz="2400" b="0" i="0" u="none" strike="noStrike" cap="none" dirty="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B5BEBE7F-A4FF-E131-4998-8A4176A656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054" y="282244"/>
            <a:ext cx="3211590" cy="2692269"/>
          </a:xfrm>
          <a:prstGeom prst="rect">
            <a:avLst/>
          </a:prstGeom>
        </p:spPr>
      </p:pic>
      <p:sp>
        <p:nvSpPr>
          <p:cNvPr id="9" name="Google Shape;134;p18">
            <a:extLst>
              <a:ext uri="{FF2B5EF4-FFF2-40B4-BE49-F238E27FC236}">
                <a16:creationId xmlns:a16="http://schemas.microsoft.com/office/drawing/2014/main" id="{71580386-B62D-7715-C96F-F3D622AD4DD4}"/>
              </a:ext>
            </a:extLst>
          </p:cNvPr>
          <p:cNvSpPr txBox="1"/>
          <p:nvPr/>
        </p:nvSpPr>
        <p:spPr>
          <a:xfrm>
            <a:off x="4768675" y="773030"/>
            <a:ext cx="7089269" cy="36929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IDENTITE DES PORTEURS DE PROJET  </a:t>
            </a:r>
            <a:endParaRPr sz="20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36;p18">
            <a:extLst>
              <a:ext uri="{FF2B5EF4-FFF2-40B4-BE49-F238E27FC236}">
                <a16:creationId xmlns:a16="http://schemas.microsoft.com/office/drawing/2014/main" id="{BB20489E-A4ED-99A0-00E3-7A0C6E732C34}"/>
              </a:ext>
            </a:extLst>
          </p:cNvPr>
          <p:cNvSpPr txBox="1"/>
          <p:nvPr/>
        </p:nvSpPr>
        <p:spPr>
          <a:xfrm>
            <a:off x="4768675" y="1565977"/>
            <a:ext cx="7089268" cy="36929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PORTEUR DE PROJET 2    </a:t>
            </a:r>
            <a:endParaRPr sz="20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35;p18">
            <a:extLst>
              <a:ext uri="{FF2B5EF4-FFF2-40B4-BE49-F238E27FC236}">
                <a16:creationId xmlns:a16="http://schemas.microsoft.com/office/drawing/2014/main" id="{E03D9EE1-A510-DDC6-752F-2024C7C18D20}"/>
              </a:ext>
            </a:extLst>
          </p:cNvPr>
          <p:cNvSpPr txBox="1"/>
          <p:nvPr/>
        </p:nvSpPr>
        <p:spPr>
          <a:xfrm>
            <a:off x="4768676" y="2222811"/>
            <a:ext cx="7089268" cy="3293169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Nom-Prénom : 		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Date de naissance : 		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Lieu de naissance : 	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Statut : ☐ En recherche d’emploi  ☐ </a:t>
            </a:r>
            <a:r>
              <a:rPr lang="fr-FR" sz="1800" b="1" i="0" u="none" strike="noStrike" cap="none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Salarié.e</a:t>
            </a:r>
            <a:r>
              <a:rPr lang="fr-FR" sz="18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 ☐ </a:t>
            </a:r>
            <a:r>
              <a:rPr lang="fr-FR" sz="1800" b="1" i="0" u="none" strike="noStrike" cap="none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Etudiant.e</a:t>
            </a:r>
            <a:r>
              <a:rPr lang="fr-FR" sz="18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             ☐ Chef d’entreprise            ☐ Autre: précisez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Adresse : 	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Code postal : 		            Ville : 	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Courriel :		                           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Téléphone 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Google Shape;102;p15">
            <a:extLst>
              <a:ext uri="{FF2B5EF4-FFF2-40B4-BE49-F238E27FC236}">
                <a16:creationId xmlns:a16="http://schemas.microsoft.com/office/drawing/2014/main" id="{9671D587-634C-AA03-056F-3FD26E0239F6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84781" y="5964984"/>
            <a:ext cx="1291701" cy="721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BC4EB90-43F5-25AF-0338-25B44BE4FD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9593" y="6049999"/>
            <a:ext cx="826203" cy="63602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F57B278-4B0E-20D8-B68A-11EF396F41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99725" y="5919034"/>
            <a:ext cx="1286125" cy="90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190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/>
          <p:nvPr/>
        </p:nvSpPr>
        <p:spPr>
          <a:xfrm>
            <a:off x="5975051" y="2567318"/>
            <a:ext cx="451085" cy="814390"/>
          </a:xfrm>
          <a:prstGeom prst="rect">
            <a:avLst/>
          </a:prstGeom>
          <a:noFill/>
          <a:ln>
            <a:noFill/>
          </a:ln>
          <a:effectLst>
            <a:outerShdw blurRad="76200" sy="23000" kx="1200000" algn="br" rotWithShape="0">
              <a:srgbClr val="000000">
                <a:alpha val="20000"/>
              </a:srgbClr>
            </a:outerShdw>
          </a:effectLst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1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fr-FR" sz="3600" b="1" i="0" u="none" strike="noStrike" cap="non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000" b="1" i="0" u="none" strike="noStrike" cap="none">
              <a:solidFill>
                <a:srgbClr val="EA8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6"/>
          <p:cNvSpPr/>
          <p:nvPr/>
        </p:nvSpPr>
        <p:spPr>
          <a:xfrm>
            <a:off x="9854213" y="6301696"/>
            <a:ext cx="2003731" cy="4046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775" rIns="90000" bIns="467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None/>
            </a:pPr>
            <a:r>
              <a:rPr lang="fr-FR" sz="18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Slide Admin 5</a:t>
            </a:r>
            <a:endParaRPr sz="2400" b="0" i="0" u="none" strike="noStrike" cap="none" dirty="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B5BEBE7F-A4FF-E131-4998-8A4176A656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054" y="282244"/>
            <a:ext cx="3211590" cy="2692269"/>
          </a:xfrm>
          <a:prstGeom prst="rect">
            <a:avLst/>
          </a:prstGeom>
        </p:spPr>
      </p:pic>
      <p:sp>
        <p:nvSpPr>
          <p:cNvPr id="9" name="Google Shape;134;p18">
            <a:extLst>
              <a:ext uri="{FF2B5EF4-FFF2-40B4-BE49-F238E27FC236}">
                <a16:creationId xmlns:a16="http://schemas.microsoft.com/office/drawing/2014/main" id="{71580386-B62D-7715-C96F-F3D622AD4DD4}"/>
              </a:ext>
            </a:extLst>
          </p:cNvPr>
          <p:cNvSpPr txBox="1"/>
          <p:nvPr/>
        </p:nvSpPr>
        <p:spPr>
          <a:xfrm>
            <a:off x="4768675" y="773030"/>
            <a:ext cx="7089269" cy="36929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IDENTITE DES PORTEURS DE PROJET  </a:t>
            </a:r>
            <a:endParaRPr sz="20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36;p18">
            <a:extLst>
              <a:ext uri="{FF2B5EF4-FFF2-40B4-BE49-F238E27FC236}">
                <a16:creationId xmlns:a16="http://schemas.microsoft.com/office/drawing/2014/main" id="{BB20489E-A4ED-99A0-00E3-7A0C6E732C34}"/>
              </a:ext>
            </a:extLst>
          </p:cNvPr>
          <p:cNvSpPr txBox="1"/>
          <p:nvPr/>
        </p:nvSpPr>
        <p:spPr>
          <a:xfrm>
            <a:off x="4768675" y="1565977"/>
            <a:ext cx="7089268" cy="36929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PORTEUR DE PROJET 3    </a:t>
            </a:r>
            <a:endParaRPr sz="20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35;p18">
            <a:extLst>
              <a:ext uri="{FF2B5EF4-FFF2-40B4-BE49-F238E27FC236}">
                <a16:creationId xmlns:a16="http://schemas.microsoft.com/office/drawing/2014/main" id="{E03D9EE1-A510-DDC6-752F-2024C7C18D20}"/>
              </a:ext>
            </a:extLst>
          </p:cNvPr>
          <p:cNvSpPr txBox="1"/>
          <p:nvPr/>
        </p:nvSpPr>
        <p:spPr>
          <a:xfrm>
            <a:off x="4768676" y="2222811"/>
            <a:ext cx="7089268" cy="3293169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Nom-Prénom : 		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Date de naissance : 		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Lieu de naissance : 	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Statut : ☐ En recherche d’emploi  ☐ </a:t>
            </a:r>
            <a:r>
              <a:rPr lang="fr-FR" sz="1800" b="1" i="0" u="none" strike="noStrike" cap="none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Salarié.e</a:t>
            </a:r>
            <a:r>
              <a:rPr lang="fr-FR" sz="18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 ☐ </a:t>
            </a:r>
            <a:r>
              <a:rPr lang="fr-FR" sz="1800" b="1" i="0" u="none" strike="noStrike" cap="none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Etudiant.e</a:t>
            </a:r>
            <a:r>
              <a:rPr lang="fr-FR" sz="18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             ☐ Chef d’entreprise            ☐ Autre: précisez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Adresse : 	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Code postal : 		            Ville : 	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Courriel :		                           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Téléphone 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Google Shape;102;p15">
            <a:extLst>
              <a:ext uri="{FF2B5EF4-FFF2-40B4-BE49-F238E27FC236}">
                <a16:creationId xmlns:a16="http://schemas.microsoft.com/office/drawing/2014/main" id="{6FB8BFE4-9C0C-58D5-F38D-75EDEA5EFE16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84781" y="5964984"/>
            <a:ext cx="1291701" cy="721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DE8BC51E-F6A7-27EB-E17D-979F3EBDA5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9593" y="6049999"/>
            <a:ext cx="826203" cy="636028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3AFB8BA-8DF6-A7D6-7DBB-FBC498C9FE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99725" y="5919034"/>
            <a:ext cx="1286125" cy="90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441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/>
          <p:nvPr/>
        </p:nvSpPr>
        <p:spPr>
          <a:xfrm>
            <a:off x="5975051" y="2567318"/>
            <a:ext cx="451085" cy="814390"/>
          </a:xfrm>
          <a:prstGeom prst="rect">
            <a:avLst/>
          </a:prstGeom>
          <a:noFill/>
          <a:ln>
            <a:noFill/>
          </a:ln>
          <a:effectLst>
            <a:outerShdw blurRad="76200" sy="23000" kx="1200000" algn="br" rotWithShape="0">
              <a:srgbClr val="000000">
                <a:alpha val="20000"/>
              </a:srgbClr>
            </a:outerShdw>
          </a:effectLst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1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fr-FR" sz="3600" b="1" i="0" u="none" strike="noStrike" cap="non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000" b="1" i="0" u="none" strike="noStrike" cap="none">
              <a:solidFill>
                <a:srgbClr val="EA8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5"/>
          <p:cNvSpPr txBox="1"/>
          <p:nvPr/>
        </p:nvSpPr>
        <p:spPr>
          <a:xfrm>
            <a:off x="2882501" y="1842902"/>
            <a:ext cx="7992888" cy="584735"/>
          </a:xfrm>
          <a:prstGeom prst="rect">
            <a:avLst/>
          </a:prstGeom>
          <a:solidFill>
            <a:srgbClr val="CCE8EB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PARTIE 2 : PRESENTATION DU PROJET</a:t>
            </a:r>
            <a:endParaRPr sz="3200" b="1" i="0" u="none" strike="noStrike" cap="none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5"/>
          <p:cNvSpPr/>
          <p:nvPr/>
        </p:nvSpPr>
        <p:spPr>
          <a:xfrm>
            <a:off x="9823869" y="249002"/>
            <a:ext cx="1906118" cy="82173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775" rIns="90000" bIns="467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None/>
            </a:pPr>
            <a:r>
              <a:rPr lang="fr-FR" sz="18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Slide Prez</a:t>
            </a:r>
            <a:endParaRPr sz="2400" b="0" i="0" u="none" strike="noStrike" cap="none" dirty="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Google Shape;89;p13">
            <a:extLst>
              <a:ext uri="{FF2B5EF4-FFF2-40B4-BE49-F238E27FC236}">
                <a16:creationId xmlns:a16="http://schemas.microsoft.com/office/drawing/2014/main" id="{8F3EFDB8-3056-66B9-2A80-52E93956E766}"/>
              </a:ext>
            </a:extLst>
          </p:cNvPr>
          <p:cNvSpPr/>
          <p:nvPr/>
        </p:nvSpPr>
        <p:spPr>
          <a:xfrm>
            <a:off x="2306945" y="904222"/>
            <a:ext cx="9144000" cy="61239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775" rIns="90000" bIns="467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1" i="0" u="none" strike="noStrike" cap="none" dirty="0">
                <a:solidFill>
                  <a:srgbClr val="F6AE17"/>
                </a:solidFill>
                <a:latin typeface="Calibri"/>
                <a:ea typeface="Calibri"/>
                <a:cs typeface="Calibri"/>
                <a:sym typeface="Calibri"/>
              </a:rPr>
              <a:t>DOSSIER DE CANDIDATURE</a:t>
            </a:r>
            <a:br>
              <a:rPr lang="fr-FR" sz="36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4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B7FE0A5-CAC0-17B7-6A08-EC435313DC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502" y="227138"/>
            <a:ext cx="2524839" cy="2116567"/>
          </a:xfrm>
          <a:prstGeom prst="rect">
            <a:avLst/>
          </a:prstGeom>
        </p:spPr>
      </p:pic>
      <p:sp>
        <p:nvSpPr>
          <p:cNvPr id="3" name="Google Shape;165;p21">
            <a:extLst>
              <a:ext uri="{FF2B5EF4-FFF2-40B4-BE49-F238E27FC236}">
                <a16:creationId xmlns:a16="http://schemas.microsoft.com/office/drawing/2014/main" id="{D530B907-8E28-DCF6-4BFD-3E14DCEC7990}"/>
              </a:ext>
            </a:extLst>
          </p:cNvPr>
          <p:cNvSpPr txBox="1"/>
          <p:nvPr/>
        </p:nvSpPr>
        <p:spPr>
          <a:xfrm>
            <a:off x="3169933" y="2763074"/>
            <a:ext cx="7992888" cy="3139281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i="0" u="none" strike="noStrike" cap="none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Vous devez nous séduire </a:t>
            </a:r>
            <a:r>
              <a:rPr lang="fr-FR" sz="1800" b="1" i="0" u="none" strike="noStrike" cap="none" dirty="0">
                <a:solidFill>
                  <a:srgbClr val="F6AE17"/>
                </a:solidFill>
                <a:latin typeface="Calibri"/>
                <a:ea typeface="Calibri"/>
                <a:cs typeface="Calibri"/>
                <a:sym typeface="Calibri"/>
              </a:rPr>
              <a:t>en 10 slides </a:t>
            </a:r>
            <a:r>
              <a:rPr lang="fr-FR" sz="1800" b="1" i="0" u="none" strike="noStrike" cap="none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selon le modèle proposé.</a:t>
            </a:r>
            <a:endParaRPr dirty="0">
              <a:solidFill>
                <a:schemeClr val="bg2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Fixez vous pour objectif de nous faire comprendre votre projet, de nous démontrer qu’il est opportun, innovant et attractif !</a:t>
            </a:r>
            <a:endParaRPr dirty="0">
              <a:solidFill>
                <a:schemeClr val="bg2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fr-FR" sz="1800" b="1" dirty="0">
              <a:solidFill>
                <a:schemeClr val="bg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bg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rgbClr val="F6AE17"/>
                </a:solidFill>
                <a:latin typeface="Calibri"/>
                <a:ea typeface="Calibri"/>
                <a:cs typeface="Calibri"/>
                <a:sym typeface="Calibri"/>
              </a:rPr>
              <a:t>Remarque : </a:t>
            </a:r>
            <a:endParaRPr dirty="0">
              <a:solidFill>
                <a:srgbClr val="F6AE17"/>
              </a:solidFill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- Il s’agit bien sûr d’un modèle de présentation qui doit être adapté à votre projet (sur le fond et sur la forme).</a:t>
            </a:r>
            <a:endParaRPr dirty="0">
              <a:solidFill>
                <a:schemeClr val="bg2"/>
              </a:solidFill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- Vous pouvez partir d’un PPT existant mais il devra respecter les 10 thématiques attendues</a:t>
            </a:r>
            <a:endParaRPr dirty="0">
              <a:solidFill>
                <a:schemeClr val="bg2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Google Shape;102;p15">
            <a:extLst>
              <a:ext uri="{FF2B5EF4-FFF2-40B4-BE49-F238E27FC236}">
                <a16:creationId xmlns:a16="http://schemas.microsoft.com/office/drawing/2014/main" id="{90E2823B-3427-F4DB-7154-0A8BE9DE53A4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50070" y="5831216"/>
            <a:ext cx="1291701" cy="721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D75B771-597C-B7EB-1FF9-4D1456ECFE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4882" y="5916231"/>
            <a:ext cx="826203" cy="63602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B117659-A8BB-8478-0130-2A410D4815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65014" y="5785266"/>
            <a:ext cx="1286125" cy="90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77818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1691</Words>
  <Application>Microsoft Office PowerPoint</Application>
  <PresentationFormat>Grand écran</PresentationFormat>
  <Paragraphs>237</Paragraphs>
  <Slides>20</Slides>
  <Notes>20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6" baseType="lpstr">
      <vt:lpstr>Arial</vt:lpstr>
      <vt:lpstr>Calibri</vt:lpstr>
      <vt:lpstr>Noto Sans Symbols</vt:lpstr>
      <vt:lpstr>Times New Roman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Direction</dc:creator>
  <cp:lastModifiedBy>Inno Vosud</cp:lastModifiedBy>
  <cp:revision>20</cp:revision>
  <dcterms:modified xsi:type="dcterms:W3CDTF">2023-07-11T21:18:19Z</dcterms:modified>
</cp:coreProperties>
</file>