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14871C9-EB35-48EF-8AEF-3A7707EEA2D2}">
          <p14:sldIdLst>
            <p14:sldId id="256"/>
            <p14:sldId id="257"/>
            <p14:sldId id="258"/>
            <p14:sldId id="260"/>
            <p14:sldId id="262"/>
            <p14:sldId id="261"/>
            <p14:sldId id="264"/>
            <p14:sldId id="265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941"/>
    <a:srgbClr val="212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5A77B-FA6A-B2A1-55EC-64D708434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53D78B-580B-D01C-B079-87EA82CBD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077CF4-970E-B748-0040-34C214E5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4B13F6-FBC0-7802-146A-561AA334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B2DBE-5E4A-B1B3-7FC4-D34F8673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1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4CFA5-13F4-EA71-8E9D-10B08B5F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52239E-8F80-8EE4-1F61-FFB25FD3A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FF06F2-AA26-CD7F-C698-2E33116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86027-7B04-17E4-68EB-914BAFB7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8DBE3A-88BC-1DE1-5A7C-A3D25857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663591-9C6A-E143-87C9-C8EBE4A73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FA8A0-3D48-3435-FDE9-0E3B548C8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01F07-AF7C-A45A-F9B8-5794B6F9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4AAE7-C654-4F73-F0C7-B08B1BF8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ED20FC-AA6F-E1E7-B5F1-36910E35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6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AB695-73FC-41A0-0682-657858EC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AD3EB-B4FC-06B5-6781-961C1B99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7F577A-068E-1AED-B7CE-9C651BA1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30685-5726-C4A8-7172-0B3AB3FC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388A41-78B4-E02E-23EC-D7FA4CB3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94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FF756-55B6-BE95-9878-97F4F8A8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DF5C0-7E05-C9EE-0F0D-0CBD319C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EC7EA-6202-C285-1283-9F17C6FD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16841A-2B2C-61D1-67EE-EDB2960A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3859F-5D1C-8B76-82E8-230812C2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8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B0329-1D08-5D55-754A-625B1816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936649-9ABC-3F45-B7DE-68AD9FA16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AAA36B-D541-132F-D100-2F0A21A37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65A85-777E-CE22-8BA4-94DE72F0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420DF8-6923-E6F9-C3B6-5FCA3A30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B38309-7885-56CA-B43A-807B54BC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4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3EBBF-F877-1E88-A116-47943D79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160F3-D17F-C793-BFD5-C18E3DCCA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3E0AD7-8606-5142-640B-E1BD41B63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D631CF-65C1-8F94-2CB2-E6E745B71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658CCF-A8E6-81A2-E42A-CE5A6E984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D92071-23DA-C71E-D963-A8B0E7CB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EE6D35-6DED-7BB4-40D4-BCFF0825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8379F6-E478-ED37-8F3C-6C485FF6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8E78D-E250-BDF1-9FEC-22A39405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3FA229-82D1-2E40-A5E0-1A9B5DCF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EFC98B-8C8A-CA26-B831-12924A3B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26D5D9-62F8-4F5C-B032-456C3F41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6D62DD-225F-EBFD-16F7-88335104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907B5E-F41F-BEF9-6E78-B1BEF215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039015-C91F-3794-FB4F-10B0CE62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3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8AB63-83D4-CBC2-7484-C1058B06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87CB9-FC4D-BC69-7BC2-59501EA1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9C8786-942D-5C64-F913-460AD4637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C13D75-7584-BDA9-8AF4-A5A8F03A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485A20-801F-3D87-049A-BC83206B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7C214B-4DF9-45AC-CDF3-21C1D005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0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6791A-31FC-651C-547C-1F8C1733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63D689-5A4C-3A38-D9FD-49272A2DD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87A01C-F80E-1278-1068-F1169BEF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D3E551-B11B-F9FF-2209-54B5FCBC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5BE105-FCFF-D075-EDC9-D0DDEC72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8C634-2B92-D16D-A497-A465233B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5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FDBA95-4C8F-5BED-ACF6-386D016F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10544E-ACA7-1945-085A-DD6A6B23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B8F43-CBB6-77D1-EBB2-64B7854E5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8238-065D-4EF0-A4B0-6B6E0D13BD55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177CDC-6E9A-6772-2782-70F5F4B99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D392C-EAD7-274C-33B6-9056A53CB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5671B-90AB-4ECD-8208-402103D8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0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novosud.f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4B79AC-0E8A-9E72-B121-8DDD36E452FF}"/>
              </a:ext>
            </a:extLst>
          </p:cNvPr>
          <p:cNvSpPr txBox="1"/>
          <p:nvPr/>
        </p:nvSpPr>
        <p:spPr>
          <a:xfrm>
            <a:off x="7484818" y="5912001"/>
            <a:ext cx="4430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Fin de l’AAP : </a:t>
            </a:r>
            <a:r>
              <a:rPr lang="fr-FR" sz="2800" b="0" i="0" u="none" strike="noStrike" cap="none" dirty="0">
                <a:solidFill>
                  <a:srgbClr val="FF000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le 5 Janvier 2026 !</a:t>
            </a:r>
            <a:endParaRPr lang="fr-FR" sz="2800" dirty="0">
              <a:latin typeface="Oswald" panose="000005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507BC0-834E-8953-0F4E-36A40896C8F0}"/>
              </a:ext>
            </a:extLst>
          </p:cNvPr>
          <p:cNvSpPr txBox="1"/>
          <p:nvPr/>
        </p:nvSpPr>
        <p:spPr>
          <a:xfrm>
            <a:off x="3813778" y="2736502"/>
            <a:ext cx="8033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9B941"/>
                </a:solidFill>
                <a:latin typeface="Nazegul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APPEL À PROJETS #1-2026</a:t>
            </a:r>
          </a:p>
          <a:p>
            <a:pPr algn="ctr"/>
            <a:endParaRPr lang="fr-FR" sz="2800" dirty="0">
              <a:solidFill>
                <a:schemeClr val="bg1"/>
              </a:solidFill>
              <a:latin typeface="Nazegul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fr-FR" sz="2800" dirty="0">
                <a:solidFill>
                  <a:srgbClr val="F9B941"/>
                </a:solidFill>
                <a:latin typeface="Nazegul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 15 OCTOBRE AU 05 JANVIER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6085C0-7651-2C1C-C150-8DB08941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41" y="231724"/>
            <a:ext cx="360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22">
            <a:extLst>
              <a:ext uri="{FF2B5EF4-FFF2-40B4-BE49-F238E27FC236}">
                <a16:creationId xmlns:a16="http://schemas.microsoft.com/office/drawing/2014/main" id="{97C55EFF-F816-3F16-A1F8-4F5FEB626068}"/>
              </a:ext>
            </a:extLst>
          </p:cNvPr>
          <p:cNvSpPr/>
          <p:nvPr/>
        </p:nvSpPr>
        <p:spPr>
          <a:xfrm>
            <a:off x="4372899" y="2162678"/>
            <a:ext cx="7242903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 </a:t>
            </a:r>
            <a:r>
              <a:rPr lang="fr-FR" sz="18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PROJET</a:t>
            </a:r>
            <a:endParaRPr sz="1800" b="1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4;p22">
            <a:extLst>
              <a:ext uri="{FF2B5EF4-FFF2-40B4-BE49-F238E27FC236}">
                <a16:creationId xmlns:a16="http://schemas.microsoft.com/office/drawing/2014/main" id="{80F9A731-392C-5A5B-90BD-B56CB4348FD8}"/>
              </a:ext>
            </a:extLst>
          </p:cNvPr>
          <p:cNvSpPr txBox="1"/>
          <p:nvPr/>
        </p:nvSpPr>
        <p:spPr>
          <a:xfrm>
            <a:off x="4354250" y="2784912"/>
            <a:ext cx="7242904" cy="175428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Il convient de décrire en quelques mots :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 concept innovant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54AC4F"/>
              </a:solidFill>
              <a:latin typeface="Oswald" panose="00000500000000000000" pitchFamily="2" charset="0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L’ambition du projet</a:t>
            </a:r>
            <a:endParaRPr dirty="0">
              <a:solidFill>
                <a:srgbClr val="54AC4F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75;p22">
            <a:extLst>
              <a:ext uri="{FF2B5EF4-FFF2-40B4-BE49-F238E27FC236}">
                <a16:creationId xmlns:a16="http://schemas.microsoft.com/office/drawing/2014/main" id="{32152D3C-8915-B87E-67F4-EE6D4AD64F15}"/>
              </a:ext>
            </a:extLst>
          </p:cNvPr>
          <p:cNvSpPr/>
          <p:nvPr/>
        </p:nvSpPr>
        <p:spPr>
          <a:xfrm>
            <a:off x="4354250" y="4936512"/>
            <a:ext cx="7224255" cy="3136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   </a:t>
            </a:r>
            <a:r>
              <a:rPr lang="fr-FR" sz="14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Important de rajouter du visuel : logo, images… 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ABEDB0D-6E97-DE8F-8982-6973D618DE66}"/>
              </a:ext>
            </a:extLst>
          </p:cNvPr>
          <p:cNvSpPr/>
          <p:nvPr/>
        </p:nvSpPr>
        <p:spPr>
          <a:xfrm>
            <a:off x="9894564" y="1088260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1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5A225A-CF45-3A99-6AD9-B1CBE251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3;p23">
            <a:extLst>
              <a:ext uri="{FF2B5EF4-FFF2-40B4-BE49-F238E27FC236}">
                <a16:creationId xmlns:a16="http://schemas.microsoft.com/office/drawing/2014/main" id="{33D377F1-1874-ED79-AE4A-7ECABC537E26}"/>
              </a:ext>
            </a:extLst>
          </p:cNvPr>
          <p:cNvSpPr/>
          <p:nvPr/>
        </p:nvSpPr>
        <p:spPr>
          <a:xfrm>
            <a:off x="4630077" y="1834426"/>
            <a:ext cx="7028492" cy="3803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Calibri"/>
              <a:buNone/>
            </a:pPr>
            <a:r>
              <a:rPr lang="fr-FR" sz="18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L’ÉQUIPE</a:t>
            </a:r>
            <a:endParaRPr sz="1800" b="1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4;p23">
            <a:extLst>
              <a:ext uri="{FF2B5EF4-FFF2-40B4-BE49-F238E27FC236}">
                <a16:creationId xmlns:a16="http://schemas.microsoft.com/office/drawing/2014/main" id="{E18B5D51-4FBE-0458-331B-220E23F7D999}"/>
              </a:ext>
            </a:extLst>
          </p:cNvPr>
          <p:cNvSpPr txBox="1"/>
          <p:nvPr/>
        </p:nvSpPr>
        <p:spPr>
          <a:xfrm>
            <a:off x="4630077" y="2431371"/>
            <a:ext cx="7028492" cy="286228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Il convient de parler de :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L’équipe fondatrice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Nom, rôle, résumé des parcours, compétences spécifiques, connaissance du marché/réseaux de distribution/grands comptes…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L’équipe élargie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 mentor, conseils et prestataires externes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Les partenaires clés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cs typeface="Calibri"/>
                <a:sym typeface="Calibri"/>
              </a:rPr>
              <a:t>industriels, centre de recherche, fournisseurs…</a:t>
            </a:r>
            <a:endParaRPr sz="1800" b="1" dirty="0">
              <a:solidFill>
                <a:srgbClr val="022D63"/>
              </a:solidFill>
              <a:latin typeface="Oswald" panose="00000500000000000000" pitchFamily="2" charset="0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5;p23">
            <a:extLst>
              <a:ext uri="{FF2B5EF4-FFF2-40B4-BE49-F238E27FC236}">
                <a16:creationId xmlns:a16="http://schemas.microsoft.com/office/drawing/2014/main" id="{DFEB6E61-138E-1ED9-7CFF-EDA050537877}"/>
              </a:ext>
            </a:extLst>
          </p:cNvPr>
          <p:cNvSpPr/>
          <p:nvPr/>
        </p:nvSpPr>
        <p:spPr>
          <a:xfrm>
            <a:off x="4630078" y="5707232"/>
            <a:ext cx="7028491" cy="532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algn="ctr"/>
            <a:r>
              <a:rPr lang="fr-FR" sz="14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022D63"/>
                </a:solidFill>
                <a:latin typeface="Oswald" panose="00000500000000000000" pitchFamily="2" charset="0"/>
                <a:cs typeface="Calibri"/>
                <a:sym typeface="Calibri"/>
              </a:rPr>
              <a:t>Important de démontrer ici la légitimité de l’équipe et sa complémentarité</a:t>
            </a:r>
            <a:endParaRPr lang="fr-FR" b="1" dirty="0">
              <a:solidFill>
                <a:srgbClr val="022D63"/>
              </a:solidFill>
              <a:latin typeface="Oswald" panose="00000500000000000000" pitchFamily="2" charset="0"/>
              <a:cs typeface="Calibri"/>
            </a:endParaRPr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AB870359-796A-A076-A631-26282D2368B2}"/>
              </a:ext>
            </a:extLst>
          </p:cNvPr>
          <p:cNvSpPr/>
          <p:nvPr/>
        </p:nvSpPr>
        <p:spPr>
          <a:xfrm>
            <a:off x="9894564" y="1088260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2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8ADFCA-FC8C-FE62-5D3C-B2564A59D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1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23">
            <a:extLst>
              <a:ext uri="{FF2B5EF4-FFF2-40B4-BE49-F238E27FC236}">
                <a16:creationId xmlns:a16="http://schemas.microsoft.com/office/drawing/2014/main" id="{37F71898-F85B-50FD-E18E-B80207812D77}"/>
              </a:ext>
            </a:extLst>
          </p:cNvPr>
          <p:cNvSpPr/>
          <p:nvPr/>
        </p:nvSpPr>
        <p:spPr>
          <a:xfrm>
            <a:off x="4641175" y="5955068"/>
            <a:ext cx="7028490" cy="322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algn="ctr"/>
            <a:r>
              <a:rPr lang="fr-FR" sz="14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Une photo ou un schéma peuvent illustrer le projet innovant</a:t>
            </a:r>
          </a:p>
          <a:p>
            <a:pPr algn="ctr"/>
            <a:endParaRPr lang="fr-FR" b="1" dirty="0">
              <a:solidFill>
                <a:srgbClr val="323F4F"/>
              </a:solidFill>
              <a:latin typeface="Oswald" panose="00000500000000000000" pitchFamily="2" charset="0"/>
              <a:cs typeface="Calibri"/>
            </a:endParaRPr>
          </a:p>
        </p:txBody>
      </p:sp>
      <p:sp>
        <p:nvSpPr>
          <p:cNvPr id="5" name="Google Shape;193;p24">
            <a:extLst>
              <a:ext uri="{FF2B5EF4-FFF2-40B4-BE49-F238E27FC236}">
                <a16:creationId xmlns:a16="http://schemas.microsoft.com/office/drawing/2014/main" id="{ABD543F2-F008-D6A4-872D-2D897C7B81DA}"/>
              </a:ext>
            </a:extLst>
          </p:cNvPr>
          <p:cNvSpPr/>
          <p:nvPr/>
        </p:nvSpPr>
        <p:spPr>
          <a:xfrm>
            <a:off x="4641175" y="2064738"/>
            <a:ext cx="7028491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 PROJET INNOVANT (SYNTHÈSE)</a:t>
            </a:r>
            <a:endParaRPr sz="1800" b="0" i="0" u="none" strike="noStrike" cap="none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4;p24">
            <a:extLst>
              <a:ext uri="{FF2B5EF4-FFF2-40B4-BE49-F238E27FC236}">
                <a16:creationId xmlns:a16="http://schemas.microsoft.com/office/drawing/2014/main" id="{288D22DF-8219-EC4F-C4AD-1866E9804390}"/>
              </a:ext>
            </a:extLst>
          </p:cNvPr>
          <p:cNvSpPr txBox="1"/>
          <p:nvPr/>
        </p:nvSpPr>
        <p:spPr>
          <a:xfrm>
            <a:off x="4641175" y="2753291"/>
            <a:ext cx="7028491" cy="283150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Décrivez de façon synthétique, attractive et avec des termes simples votre projet.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Précisez vos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cs typeface="Calibri"/>
                <a:sym typeface="Calibri"/>
              </a:rPr>
              <a:t>cibles de clientèle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, le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cs typeface="Calibri"/>
                <a:sym typeface="Calibri"/>
              </a:rPr>
              <a:t>secteur d’activité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u="sng" dirty="0">
                <a:solidFill>
                  <a:srgbClr val="902F88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Remarques : 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Expliquez simplement quel est votre projet (concept), à qui il s’adresse (cibles), sur quel secteur d’activité il évolue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400"/>
              <a:buFont typeface="Noto Sans Symbols"/>
              <a:buNone/>
            </a:pPr>
            <a:r>
              <a:rPr lang="fr-FR" sz="140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Si le métier/secteur d’activité est spécifique, il conviendra d’expliquer le secteur d’activité/ contexte dans lequel évolue votre projet.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8E1296D0-4754-7771-1B2F-E393173F1484}"/>
              </a:ext>
            </a:extLst>
          </p:cNvPr>
          <p:cNvSpPr/>
          <p:nvPr/>
        </p:nvSpPr>
        <p:spPr>
          <a:xfrm>
            <a:off x="9894564" y="1088260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3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CF0ACA-E0C5-8EDB-6804-C23EF8C9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5;p23">
            <a:extLst>
              <a:ext uri="{FF2B5EF4-FFF2-40B4-BE49-F238E27FC236}">
                <a16:creationId xmlns:a16="http://schemas.microsoft.com/office/drawing/2014/main" id="{413CFB88-A5A9-6426-1400-B23BF8E4F4D6}"/>
              </a:ext>
            </a:extLst>
          </p:cNvPr>
          <p:cNvSpPr/>
          <p:nvPr/>
        </p:nvSpPr>
        <p:spPr>
          <a:xfrm>
            <a:off x="3754230" y="6264131"/>
            <a:ext cx="7915838" cy="3238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algn="ctr"/>
            <a:r>
              <a:rPr lang="fr-FR" sz="1400" b="1" i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Cette slide doit être très percutante et brève </a:t>
            </a:r>
            <a:r>
              <a:rPr lang="fr-FR" sz="1400" b="1" i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!</a:t>
            </a:r>
            <a:endParaRPr lang="fr-FR" sz="1400" b="1" i="1" dirty="0">
              <a:solidFill>
                <a:srgbClr val="022D63"/>
              </a:solidFill>
              <a:latin typeface="Oswald" panose="00000500000000000000" pitchFamily="2" charset="0"/>
              <a:cs typeface="Calibri"/>
            </a:endParaRPr>
          </a:p>
        </p:txBody>
      </p:sp>
      <p:sp>
        <p:nvSpPr>
          <p:cNvPr id="11" name="Google Shape;202;p25">
            <a:extLst>
              <a:ext uri="{FF2B5EF4-FFF2-40B4-BE49-F238E27FC236}">
                <a16:creationId xmlns:a16="http://schemas.microsoft.com/office/drawing/2014/main" id="{F249E32D-B45A-6F89-C1A4-66C747A9E1E7}"/>
              </a:ext>
            </a:extLst>
          </p:cNvPr>
          <p:cNvSpPr/>
          <p:nvPr/>
        </p:nvSpPr>
        <p:spPr>
          <a:xfrm>
            <a:off x="3754229" y="1826900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L’OPPORTUNITÉ D’ENTREPRENDRE/ LA PROBLÉMATIQUE MARCHÉ</a:t>
            </a:r>
            <a:endParaRPr sz="1800" b="0" i="0" u="none" strike="noStrike" cap="none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3;p25">
            <a:extLst>
              <a:ext uri="{FF2B5EF4-FFF2-40B4-BE49-F238E27FC236}">
                <a16:creationId xmlns:a16="http://schemas.microsoft.com/office/drawing/2014/main" id="{AEEAF790-B772-2D41-8686-AD7232C77526}"/>
              </a:ext>
            </a:extLst>
          </p:cNvPr>
          <p:cNvSpPr txBox="1"/>
          <p:nvPr/>
        </p:nvSpPr>
        <p:spPr>
          <a:xfrm>
            <a:off x="3754229" y="2427338"/>
            <a:ext cx="7915839" cy="363172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Exprimez l’opportunité d’entreprendre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besoins non ou mal couverts, de nouveaux besoins, une nouvelle législation…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Expliquez le problème à résoudre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des verrous techno, juridiques, humains…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Exposez la solution apportée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par rapport à l’existant.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u="sng" dirty="0">
                <a:solidFill>
                  <a:srgbClr val="7030A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Remarques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: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Il est inutile de décrire ici votre produit et votre avantage concurrentiel en long et en large (cela viendra plus tard ) mais de démontrer qu’un problème important n’a pas de solution satisfaisante actuellement ou est incomplète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Exposez juste l’essence du projet / expliquez l’opportunité d’entreprendre :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Une nouvelle législation créant un nouveau challenge (environnement)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Une nouvelle techno permettant de répondre à un besoin mal couvert/de contourner certains obstacles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Les solutions actuelles ont des limites importantes...</a:t>
            </a:r>
            <a:endParaRPr sz="1400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F5E38531-0BC9-0F9F-E82C-D04398278AF1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4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7CDE9D-63C9-FF85-23E3-C169E27A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1D905-F55B-3099-ED83-425043BC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1B6299B0-689D-05D2-C785-42CC036B8D7C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5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202;p25">
            <a:extLst>
              <a:ext uri="{FF2B5EF4-FFF2-40B4-BE49-F238E27FC236}">
                <a16:creationId xmlns:a16="http://schemas.microsoft.com/office/drawing/2014/main" id="{BE8A7DC3-E0FC-A534-4ACD-2A323E991937}"/>
              </a:ext>
            </a:extLst>
          </p:cNvPr>
          <p:cNvSpPr/>
          <p:nvPr/>
        </p:nvSpPr>
        <p:spPr>
          <a:xfrm>
            <a:off x="3790125" y="1999963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L’INNOVATION DANS VOTRE PROJET</a:t>
            </a:r>
            <a:endParaRPr lang="fr-FR" sz="1800" b="0" i="0" u="none" strike="noStrike" cap="none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03;p25">
            <a:extLst>
              <a:ext uri="{FF2B5EF4-FFF2-40B4-BE49-F238E27FC236}">
                <a16:creationId xmlns:a16="http://schemas.microsoft.com/office/drawing/2014/main" id="{E5F77B15-9509-F87A-05C2-7F4454419908}"/>
              </a:ext>
            </a:extLst>
          </p:cNvPr>
          <p:cNvSpPr txBox="1"/>
          <p:nvPr/>
        </p:nvSpPr>
        <p:spPr>
          <a:xfrm>
            <a:off x="3790125" y="2773042"/>
            <a:ext cx="7915839" cy="32316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Mettez en évidence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l’innovation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dans votre concept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Expliquez les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barrières à l’entrée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et les démarches entreprises en matière de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Protection Intellectuelle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dirty="0">
                <a:solidFill>
                  <a:srgbClr val="7030A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Remarques </a:t>
            </a:r>
            <a:r>
              <a:rPr lang="fr-FR" sz="18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Vous devez démontrer en quoi votre projet/solution/offre est innovante d’un point de vue marché (différenciation dans la satisfaction des besoins) et produits (innovation technologie, procédé, distribution..)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Précisez les éléments de protection de votre innovation : barrières à l’entrée techno ou non (distribution, temps d’apprentissage, savoir faire, exclusivités…) et votre situation par rapport à la P.I (brevet, enveloppe </a:t>
            </a:r>
            <a:r>
              <a:rPr lang="fr-FR" sz="1400" dirty="0" err="1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soleau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..)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33E51D-2913-D915-2E2F-48894A71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9E89-FD00-2852-288E-D642F03E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408D1BE2-2822-37FF-3E76-70C17F447A51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6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ED9B10C2-8A8A-747E-3F36-72819ACB426B}"/>
              </a:ext>
            </a:extLst>
          </p:cNvPr>
          <p:cNvSpPr/>
          <p:nvPr/>
        </p:nvSpPr>
        <p:spPr>
          <a:xfrm>
            <a:off x="3770118" y="167860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L’ÉTAT D’AVANCEMENT DU PROJET</a:t>
            </a:r>
            <a:endParaRPr lang="fr-FR" sz="1800" b="0" i="0" u="none" strike="noStrike" cap="none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3;p25">
            <a:extLst>
              <a:ext uri="{FF2B5EF4-FFF2-40B4-BE49-F238E27FC236}">
                <a16:creationId xmlns:a16="http://schemas.microsoft.com/office/drawing/2014/main" id="{4A8D0E3F-B8F7-E37D-6175-F3D5CEE7586B}"/>
              </a:ext>
            </a:extLst>
          </p:cNvPr>
          <p:cNvSpPr txBox="1"/>
          <p:nvPr/>
        </p:nvSpPr>
        <p:spPr>
          <a:xfrm>
            <a:off x="3770118" y="2266459"/>
            <a:ext cx="7915839" cy="280072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En termes de :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Réalisation d’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études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et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expertises diverses</a:t>
            </a:r>
            <a:endParaRPr lang="fr-FR" sz="1800" dirty="0">
              <a:solidFill>
                <a:srgbClr val="54AC4F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Cahier des charges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OU Réalisation de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Prototype </a:t>
            </a:r>
            <a:r>
              <a:rPr lang="fr-FR" sz="1800" b="1" dirty="0">
                <a:solidFill>
                  <a:srgbClr val="67B75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industriel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,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version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démo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d’appli digitale... 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Pipe commercial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clients pilotes, communautés d’utilisateurs bêta testeurs, partenaires pour site pilote (identifiés ou actés).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lang="fr-FR" dirty="0">
              <a:latin typeface="Oswald" panose="00000500000000000000" pitchFamily="2" charset="0"/>
            </a:endParaRPr>
          </a:p>
        </p:txBody>
      </p:sp>
      <p:sp>
        <p:nvSpPr>
          <p:cNvPr id="6" name="Google Shape;185;p23">
            <a:extLst>
              <a:ext uri="{FF2B5EF4-FFF2-40B4-BE49-F238E27FC236}">
                <a16:creationId xmlns:a16="http://schemas.microsoft.com/office/drawing/2014/main" id="{183E8ABA-53C6-42E9-E70F-6A19EB0EEC9B}"/>
              </a:ext>
            </a:extLst>
          </p:cNvPr>
          <p:cNvSpPr/>
          <p:nvPr/>
        </p:nvSpPr>
        <p:spPr>
          <a:xfrm>
            <a:off x="4276161" y="5297772"/>
            <a:ext cx="7915839" cy="10532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 but de cette slide est de :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montrer à quel stade se trouve l’entreprise par rapport aux grands challenges de développement : R&amp;D, commercialisation, équipe...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d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’identifier les verrous qu’il vous reste à lever (techno, juridiques, RH, marché…)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F65AE0-9578-AA62-9D07-DD09D9E8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23AF-FEA0-2DC1-33E0-51C48300C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25DB024C-0038-6D80-6575-63D40734DA62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7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202;p25">
            <a:extLst>
              <a:ext uri="{FF2B5EF4-FFF2-40B4-BE49-F238E27FC236}">
                <a16:creationId xmlns:a16="http://schemas.microsoft.com/office/drawing/2014/main" id="{20885696-ED0C-BFB5-5A4A-D4BB4BD00B23}"/>
              </a:ext>
            </a:extLst>
          </p:cNvPr>
          <p:cNvSpPr/>
          <p:nvPr/>
        </p:nvSpPr>
        <p:spPr>
          <a:xfrm>
            <a:off x="3718595" y="1858563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MARCHÉS VISÉS ET AMBITION</a:t>
            </a:r>
          </a:p>
        </p:txBody>
      </p:sp>
      <p:sp>
        <p:nvSpPr>
          <p:cNvPr id="3" name="Google Shape;203;p25">
            <a:extLst>
              <a:ext uri="{FF2B5EF4-FFF2-40B4-BE49-F238E27FC236}">
                <a16:creationId xmlns:a16="http://schemas.microsoft.com/office/drawing/2014/main" id="{31B8E324-4957-0DD9-7D78-A0AEB2A8F331}"/>
              </a:ext>
            </a:extLst>
          </p:cNvPr>
          <p:cNvSpPr txBox="1"/>
          <p:nvPr/>
        </p:nvSpPr>
        <p:spPr>
          <a:xfrm>
            <a:off x="3703544" y="2594387"/>
            <a:ext cx="7915839" cy="169273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Montrez l’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importance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du besoin/marché ciblé : quelques chiffres percutants, des schémas, des graphiques, des tendances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Montrez la « 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scalabilité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 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» de votre innovation sur différents segments marché, cibles de clientèle et à l’International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.</a:t>
            </a:r>
            <a:endParaRPr lang="fr-FR" sz="1800"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lang="fr-FR" dirty="0">
              <a:latin typeface="Oswald" panose="00000500000000000000" pitchFamily="2" charset="0"/>
            </a:endParaRPr>
          </a:p>
        </p:txBody>
      </p:sp>
      <p:sp>
        <p:nvSpPr>
          <p:cNvPr id="7" name="Google Shape;185;p23">
            <a:extLst>
              <a:ext uri="{FF2B5EF4-FFF2-40B4-BE49-F238E27FC236}">
                <a16:creationId xmlns:a16="http://schemas.microsoft.com/office/drawing/2014/main" id="{1C2F70C0-B5BE-F1E3-CA39-C58F79182A28}"/>
              </a:ext>
            </a:extLst>
          </p:cNvPr>
          <p:cNvSpPr/>
          <p:nvPr/>
        </p:nvSpPr>
        <p:spPr>
          <a:xfrm>
            <a:off x="4490119" y="4871754"/>
            <a:ext cx="7915839" cy="15213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 but de cette slide est de :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montrer que le marché visé est un marché à fort potentiel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démonter que votre innovation répond bien à un besoin émergent exploitable sur un ou plusieurs marchés*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comprendre les cibles (prioritaires, secondaires…)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démontrer votre ambition internationale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A4A662-A89F-C944-46B2-D5BD99F28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B0578-631F-4711-C587-CC0D780F2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42DC412F-520C-33E4-2429-DD1254533D9B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8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8BE6D5CE-2D4B-0781-A0CF-B844B0A2FB13}"/>
              </a:ext>
            </a:extLst>
          </p:cNvPr>
          <p:cNvSpPr/>
          <p:nvPr/>
        </p:nvSpPr>
        <p:spPr>
          <a:xfrm>
            <a:off x="3799217" y="1528516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 MODÈLE ÉCONOMIQUE</a:t>
            </a:r>
          </a:p>
        </p:txBody>
      </p:sp>
      <p:sp>
        <p:nvSpPr>
          <p:cNvPr id="5" name="Google Shape;203;p25">
            <a:extLst>
              <a:ext uri="{FF2B5EF4-FFF2-40B4-BE49-F238E27FC236}">
                <a16:creationId xmlns:a16="http://schemas.microsoft.com/office/drawing/2014/main" id="{EDCBF8C3-3B70-B8D4-45A6-6F57FC650BBC}"/>
              </a:ext>
            </a:extLst>
          </p:cNvPr>
          <p:cNvSpPr txBox="1"/>
          <p:nvPr/>
        </p:nvSpPr>
        <p:spPr>
          <a:xfrm>
            <a:off x="3799217" y="2161489"/>
            <a:ext cx="7915839" cy="295974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Quelles sont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vos sources de revenus ?</a:t>
            </a:r>
            <a:endParaRPr lang="fr-FR" sz="1800"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Quelle est la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nature de vos revenus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(actuels/futurs – Récurrents/Ponctuels – Principaux/Annexes) : vente de Produits, licences, locations, collaborations, contrats de maintenance, entretiens, abonnements … 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>
              <a:buSzPts val="1400"/>
            </a:pPr>
            <a:r>
              <a:rPr lang="fr-FR" sz="1400" b="1" u="sng" dirty="0">
                <a:solidFill>
                  <a:srgbClr val="7030A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Remarques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Vous pouvez disposer de plusieurs modèles de revenus en fonction de vos gammes de produits ou segments de marché.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L’innovation peut venir du modèle de revenu. Dans ce cas, une comparaison doit être faite avec les business </a:t>
            </a:r>
            <a:r>
              <a:rPr lang="fr-FR" sz="1400" dirty="0" err="1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models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existants .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</p:txBody>
      </p:sp>
      <p:sp>
        <p:nvSpPr>
          <p:cNvPr id="6" name="Google Shape;185;p23">
            <a:extLst>
              <a:ext uri="{FF2B5EF4-FFF2-40B4-BE49-F238E27FC236}">
                <a16:creationId xmlns:a16="http://schemas.microsoft.com/office/drawing/2014/main" id="{F11CE53D-076F-7428-267D-2289435618B6}"/>
              </a:ext>
            </a:extLst>
          </p:cNvPr>
          <p:cNvSpPr/>
          <p:nvPr/>
        </p:nvSpPr>
        <p:spPr>
          <a:xfrm>
            <a:off x="4065656" y="5240138"/>
            <a:ext cx="7678408" cy="116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Vous devez expliquer ici la construction de votre chiffre d’affaire, comment votre entreprise va gagner de l’argent  :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vos sources de revenus : à qui vous allez vendre ? Qui va vous payer?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le modèle de revenu : ce que vous allez vendre, sous quelle forme, à quel prix, avec quel bénéfice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la part de récurren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cs typeface="Calibri"/>
                <a:sym typeface="Calibri"/>
              </a:rPr>
              <a:t>ce 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dans les revenus (abonnement, obsolescence…)</a:t>
            </a:r>
            <a:endParaRPr lang="fr-FR" sz="1400" b="1" dirty="0">
              <a:solidFill>
                <a:srgbClr val="323F4F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EE2D7A-1EFE-0314-2E1B-A2A9963DB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9A1E7-05AE-0364-9228-9A5C3370F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43105013-6DC1-D3EC-661C-C76FBBDB5DFD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9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202;p25">
            <a:extLst>
              <a:ext uri="{FF2B5EF4-FFF2-40B4-BE49-F238E27FC236}">
                <a16:creationId xmlns:a16="http://schemas.microsoft.com/office/drawing/2014/main" id="{AE169B4A-D183-EF51-8FB6-CC0D3D83AC81}"/>
              </a:ext>
            </a:extLst>
          </p:cNvPr>
          <p:cNvSpPr/>
          <p:nvPr/>
        </p:nvSpPr>
        <p:spPr>
          <a:xfrm>
            <a:off x="3751587" y="1551395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LA STRATÉGIE COMMERCIALE ET INDUSTRIELLE</a:t>
            </a:r>
          </a:p>
        </p:txBody>
      </p:sp>
      <p:sp>
        <p:nvSpPr>
          <p:cNvPr id="3" name="Google Shape;203;p25">
            <a:extLst>
              <a:ext uri="{FF2B5EF4-FFF2-40B4-BE49-F238E27FC236}">
                <a16:creationId xmlns:a16="http://schemas.microsoft.com/office/drawing/2014/main" id="{4E955782-C4F8-7152-6E34-A0647DCBE1CA}"/>
              </a:ext>
            </a:extLst>
          </p:cNvPr>
          <p:cNvSpPr txBox="1"/>
          <p:nvPr/>
        </p:nvSpPr>
        <p:spPr>
          <a:xfrm>
            <a:off x="3751587" y="2099977"/>
            <a:ext cx="7915839" cy="313928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Quelles est votre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stratégie commerciale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(actuelle/envisagée) : partenariats, collaboration grands comptes, prescripteurs, distributeurs, vente en ligne, réseau…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Quelle est votre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stratégie industrielle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moyens de production, sous-traitance, </a:t>
            </a:r>
            <a:r>
              <a:rPr lang="fr-FR" sz="1800" b="1" dirty="0" err="1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co-conception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, (types de partenariats industriels envisagés)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SzPts val="1400"/>
            </a:pPr>
            <a:r>
              <a:rPr lang="fr-FR" sz="1400" b="1" u="sng" dirty="0">
                <a:solidFill>
                  <a:srgbClr val="7030A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Remarques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: Il s’agit dans cette slide de répondre aux questions suivantes :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lvl="0">
              <a:buSzPts val="1400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-Comment pensez-vous  procéder pour réaliser votre 1</a:t>
            </a:r>
            <a:r>
              <a:rPr lang="fr-FR" sz="1400" baseline="300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er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chiffre d’affaire et le développer en France et à l’Export?</a:t>
            </a:r>
          </a:p>
          <a:p>
            <a:pPr lvl="0">
              <a:buSzPts val="1400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Comment prévoyez-vous de déployer votre organisation industrielle/de passer à l’échelle industrielle : ingénierie, prototypage, présérie, fabrication, logistique…</a:t>
            </a:r>
          </a:p>
          <a:p>
            <a:pPr>
              <a:buSzPts val="1400"/>
            </a:pPr>
            <a:endParaRPr lang="fr-FR" sz="1400" b="1" i="1" dirty="0">
              <a:solidFill>
                <a:srgbClr val="FFC000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5;p23">
            <a:extLst>
              <a:ext uri="{FF2B5EF4-FFF2-40B4-BE49-F238E27FC236}">
                <a16:creationId xmlns:a16="http://schemas.microsoft.com/office/drawing/2014/main" id="{32A60042-9ADC-9728-8925-288424DA36E9}"/>
              </a:ext>
            </a:extLst>
          </p:cNvPr>
          <p:cNvSpPr/>
          <p:nvPr/>
        </p:nvSpPr>
        <p:spPr>
          <a:xfrm>
            <a:off x="3751587" y="5667249"/>
            <a:ext cx="7915839" cy="9772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>
              <a:buSzPts val="1400"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Ayez en tête que le programme d’</a:t>
            </a:r>
            <a:r>
              <a:rPr lang="fr-FR" sz="1400" dirty="0" err="1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acc.Sparx</a:t>
            </a: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a pour ambition de favoriser les collaborations avec les industriels  : il s’agit donc ici de faire comprendre aux membres du jury que certains industriels présents dans l’écosystème d’Innovosud pourraient collaborer dans votre projet.</a:t>
            </a:r>
            <a:endParaRPr lang="fr-FR" sz="1400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Wingdings" panose="05000000000000000000" pitchFamily="2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E5E792-21A1-DB0B-7DF0-556E6AD2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917E-8548-75A4-9DF8-EE2F2E70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F197F319-CF16-F66A-00BE-707CD200BF3A}"/>
              </a:ext>
            </a:extLst>
          </p:cNvPr>
          <p:cNvSpPr/>
          <p:nvPr/>
        </p:nvSpPr>
        <p:spPr>
          <a:xfrm>
            <a:off x="9837946" y="917817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Slide Prez 10</a:t>
            </a:r>
            <a:endParaRPr sz="2400" b="0" i="0" u="none" strike="noStrike" cap="none" dirty="0">
              <a:solidFill>
                <a:srgbClr val="022D63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202;p25">
            <a:extLst>
              <a:ext uri="{FF2B5EF4-FFF2-40B4-BE49-F238E27FC236}">
                <a16:creationId xmlns:a16="http://schemas.microsoft.com/office/drawing/2014/main" id="{5E09E26B-7B1A-22BE-D1CD-D3734F0DABE8}"/>
              </a:ext>
            </a:extLst>
          </p:cNvPr>
          <p:cNvSpPr/>
          <p:nvPr/>
        </p:nvSpPr>
        <p:spPr>
          <a:xfrm>
            <a:off x="3732540" y="1570445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2C52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VOTRE MOTIVATION </a:t>
            </a:r>
          </a:p>
        </p:txBody>
      </p:sp>
      <p:sp>
        <p:nvSpPr>
          <p:cNvPr id="3" name="Google Shape;203;p25">
            <a:extLst>
              <a:ext uri="{FF2B5EF4-FFF2-40B4-BE49-F238E27FC236}">
                <a16:creationId xmlns:a16="http://schemas.microsoft.com/office/drawing/2014/main" id="{79448228-0061-9F10-CB46-E102995BD276}"/>
              </a:ext>
            </a:extLst>
          </p:cNvPr>
          <p:cNvSpPr txBox="1"/>
          <p:nvPr/>
        </p:nvSpPr>
        <p:spPr>
          <a:xfrm>
            <a:off x="3732539" y="2167136"/>
            <a:ext cx="7915839" cy="252372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Les atouts identifiés de votre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territoire d’implantation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pour de l’expérimentation  :  ressources naturelles, positionnement géographique, stratégie économique, spécificités régionales, présence de partenaires clés….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Vos besoins en partenariat et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ressources industrielles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expertise, moyens de production, locaux industriels…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Nom des </a:t>
            </a:r>
            <a:r>
              <a:rPr lang="fr-FR" sz="1800" b="1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partenaires</a:t>
            </a:r>
            <a:r>
              <a:rPr lang="fr-FR" sz="1800" b="1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clés identifiés (entreprises et acteurs économiques).</a:t>
            </a:r>
            <a:endParaRPr lang="fr-FR" sz="1800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</a:pPr>
            <a:r>
              <a:rPr lang="fr-FR" b="1" i="1" dirty="0">
                <a:solidFill>
                  <a:srgbClr val="323F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" name="Google Shape;185;p23">
            <a:extLst>
              <a:ext uri="{FF2B5EF4-FFF2-40B4-BE49-F238E27FC236}">
                <a16:creationId xmlns:a16="http://schemas.microsoft.com/office/drawing/2014/main" id="{5F9055BF-15A8-04AF-8100-9AF0B8AB2866}"/>
              </a:ext>
            </a:extLst>
          </p:cNvPr>
          <p:cNvSpPr/>
          <p:nvPr/>
        </p:nvSpPr>
        <p:spPr>
          <a:xfrm>
            <a:off x="3732539" y="4998385"/>
            <a:ext cx="7915839" cy="15520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L’objectif est d’expliquer :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le choix de votre implantation sur l’un des territoires de l’Occitanie en mettant en avant la complémentarité du projet avec les territoires d’expérimentation visés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l’intérêt d’être accompagné par le catalyseur biterrois (ex : mise en relation avec des partenaires industriels locaux et des acteurs de la filière visée, valeur de l’accompagnement proposé…)</a:t>
            </a:r>
            <a:endParaRPr lang="fr-FR" dirty="0">
              <a:solidFill>
                <a:srgbClr val="022D63"/>
              </a:solidFill>
              <a:latin typeface="Oswald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F0880D-3AD7-7C65-7133-DFD0182A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14">
            <a:extLst>
              <a:ext uri="{FF2B5EF4-FFF2-40B4-BE49-F238E27FC236}">
                <a16:creationId xmlns:a16="http://schemas.microsoft.com/office/drawing/2014/main" id="{E9102062-EAE6-A851-FF4C-0527F8656DA3}"/>
              </a:ext>
            </a:extLst>
          </p:cNvPr>
          <p:cNvSpPr txBox="1"/>
          <p:nvPr/>
        </p:nvSpPr>
        <p:spPr>
          <a:xfrm>
            <a:off x="4539589" y="1441296"/>
            <a:ext cx="7550904" cy="397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fr-FR" sz="3200" b="1" dirty="0">
                <a:solidFill>
                  <a:srgbClr val="FFC000"/>
                </a:solidFill>
                <a:latin typeface="Oswald" panose="00000500000000000000" pitchFamily="2" charset="0"/>
                <a:cs typeface="Calibri"/>
                <a:sym typeface="Calibri"/>
              </a:rPr>
              <a:t>CONSIGNES</a:t>
            </a:r>
            <a:r>
              <a:rPr lang="fr-FR" sz="3200" b="1" dirty="0">
                <a:solidFill>
                  <a:srgbClr val="00206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fr-FR" sz="3200" b="1" dirty="0">
                <a:solidFill>
                  <a:srgbClr val="FFC00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GENERALES</a:t>
            </a:r>
          </a:p>
          <a:p>
            <a:pPr lvl="0" algn="ctr">
              <a:lnSpc>
                <a:spcPct val="107000"/>
              </a:lnSpc>
              <a:defRPr/>
            </a:pPr>
            <a:endParaRPr lang="fr-FR" sz="3200" b="1" noProof="0" dirty="0">
              <a:solidFill>
                <a:srgbClr val="FFC000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  <a:defRPr/>
            </a:pPr>
            <a:r>
              <a:rPr kumimoji="0" lang="fr-FR" sz="18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Les dossiers de candidature devront être transmis avant le </a:t>
            </a:r>
            <a:r>
              <a:rPr lang="fr-FR" b="1" u="sng" dirty="0">
                <a:solidFill>
                  <a:srgbClr val="FFC000"/>
                </a:solidFill>
                <a:latin typeface="Oswald" panose="00000500000000000000" pitchFamily="2" charset="0"/>
                <a:cs typeface="Calibri"/>
                <a:sym typeface="Calibri"/>
              </a:rPr>
              <a:t>05/01/2026</a:t>
            </a:r>
            <a:endParaRPr b="1" u="sng" dirty="0">
              <a:solidFill>
                <a:srgbClr val="FFC000"/>
              </a:solidFill>
              <a:latin typeface="Oswald" panose="00000500000000000000" pitchFamily="2" charset="0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Sous la forme d’un seul document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Sous format électronique PDF 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 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à envoyer par mail à : </a:t>
            </a: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muriel.laguens@innovosud.fr</a:t>
            </a: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2 étapes dans le  dossier de candidature 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Partie administrative du dossier : Slides Admin 1 à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Partie présentation du projet : Slides Prez 1 à 10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18C229-0D46-373D-363F-CF7EA9FC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41" y="5458242"/>
            <a:ext cx="360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38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62358F-8CF5-5D73-68F4-7DF3889E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9;p32">
            <a:extLst>
              <a:ext uri="{FF2B5EF4-FFF2-40B4-BE49-F238E27FC236}">
                <a16:creationId xmlns:a16="http://schemas.microsoft.com/office/drawing/2014/main" id="{A52C2C40-D761-166C-74C0-F1FD58CC3918}"/>
              </a:ext>
            </a:extLst>
          </p:cNvPr>
          <p:cNvSpPr/>
          <p:nvPr/>
        </p:nvSpPr>
        <p:spPr>
          <a:xfrm>
            <a:off x="4335973" y="1736321"/>
            <a:ext cx="7253208" cy="164538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3600" b="1" dirty="0">
                <a:solidFill>
                  <a:srgbClr val="FFC000"/>
                </a:solidFill>
                <a:latin typeface="Oswald" panose="00000500000000000000" pitchFamily="2" charset="0"/>
                <a:cs typeface="Calibri"/>
                <a:sym typeface="Calibri"/>
              </a:rPr>
              <a:t>RAPPEL DES DIFFERENTES ETAPES </a:t>
            </a:r>
            <a:endParaRPr sz="3600" b="1" dirty="0">
              <a:solidFill>
                <a:srgbClr val="FFC000"/>
              </a:solidFill>
              <a:latin typeface="Oswald" panose="00000500000000000000" pitchFamily="2" charset="0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DE SELECTION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sym typeface="Arial"/>
            </a:endParaRPr>
          </a:p>
        </p:txBody>
      </p:sp>
      <p:sp>
        <p:nvSpPr>
          <p:cNvPr id="3" name="Google Shape;270;p32">
            <a:extLst>
              <a:ext uri="{FF2B5EF4-FFF2-40B4-BE49-F238E27FC236}">
                <a16:creationId xmlns:a16="http://schemas.microsoft.com/office/drawing/2014/main" id="{5D6924CB-150F-2F29-A1BB-03A83AD7AB0C}"/>
              </a:ext>
            </a:extLst>
          </p:cNvPr>
          <p:cNvSpPr txBox="1"/>
          <p:nvPr/>
        </p:nvSpPr>
        <p:spPr>
          <a:xfrm>
            <a:off x="4013513" y="4211933"/>
            <a:ext cx="789812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rgbClr val="EF7D00"/>
              </a:buClr>
              <a:buSzPts val="1000"/>
              <a:buFont typeface="Wingdings" panose="05000000000000000000" pitchFamily="2" charset="2"/>
              <a:buChar char="ü"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54AC4F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5 </a:t>
            </a:r>
            <a:r>
              <a:rPr lang="fr-FR" sz="2000" b="1" kern="0" dirty="0">
                <a:solidFill>
                  <a:srgbClr val="54AC4F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janvier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54AC4F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: Date de clôture des dossiers de candidatures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54AC4F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13 janvier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: Sélection des projets à l’occasion d</a:t>
            </a:r>
            <a:r>
              <a:rPr lang="fr-FR" sz="20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u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comité de Sélection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1">
                <a:solidFill>
                  <a:srgbClr val="54AC4F"/>
                </a:solidFill>
                <a:latin typeface="Oswald" panose="00000500000000000000" pitchFamily="2" charset="0"/>
                <a:cs typeface="Calibri"/>
                <a:sym typeface="Calibri"/>
              </a:rPr>
              <a:t>22 </a:t>
            </a:r>
            <a:r>
              <a:rPr lang="fr-FR" sz="2000" b="1" dirty="0">
                <a:solidFill>
                  <a:srgbClr val="54AC4F"/>
                </a:solidFill>
                <a:latin typeface="Oswald" panose="00000500000000000000" pitchFamily="2" charset="0"/>
                <a:cs typeface="Calibri"/>
                <a:sym typeface="Calibri"/>
              </a:rPr>
              <a:t>janvier </a:t>
            </a:r>
            <a:r>
              <a:rPr lang="fr-FR" sz="2000" b="1" dirty="0">
                <a:solidFill>
                  <a:schemeClr val="bg1"/>
                </a:solidFill>
                <a:latin typeface="Oswald" panose="00000500000000000000" pitchFamily="2" charset="0"/>
                <a:cs typeface="Calibri"/>
                <a:sym typeface="Calibri"/>
              </a:rPr>
              <a:t>: </a:t>
            </a:r>
            <a:r>
              <a:rPr lang="fr-FR" sz="20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Démarrage du parcours d’accompagnement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           Un problème/une question ?</a:t>
            </a:r>
            <a:r>
              <a:rPr lang="fr-FR" sz="1600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                    </a:t>
            </a:r>
          </a:p>
          <a:p>
            <a:r>
              <a:rPr lang="fr-FR" sz="1600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Wingdings" panose="05000000000000000000" pitchFamily="2" charset="2"/>
              </a:rPr>
              <a:t>               </a:t>
            </a:r>
            <a:r>
              <a:rPr lang="fr-FR" sz="1600" b="1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envoyez  un mail à </a:t>
            </a:r>
            <a:r>
              <a:rPr lang="fr-FR" sz="1600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</a:t>
            </a:r>
            <a:r>
              <a:rPr lang="fr-FR" sz="1600" u="sng" dirty="0">
                <a:solidFill>
                  <a:schemeClr val="bg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info@innovosud.fr</a:t>
            </a:r>
            <a:endParaRPr lang="fr-FR" sz="1600" u="sng" dirty="0">
              <a:solidFill>
                <a:schemeClr val="bg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564641-DBE5-95E4-41A0-46E9C1926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69" y="164347"/>
            <a:ext cx="360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8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15">
            <a:extLst>
              <a:ext uri="{FF2B5EF4-FFF2-40B4-BE49-F238E27FC236}">
                <a16:creationId xmlns:a16="http://schemas.microsoft.com/office/drawing/2014/main" id="{C1524E4C-3489-B302-2903-C26C6D83118F}"/>
              </a:ext>
            </a:extLst>
          </p:cNvPr>
          <p:cNvSpPr txBox="1"/>
          <p:nvPr/>
        </p:nvSpPr>
        <p:spPr>
          <a:xfrm>
            <a:off x="4642046" y="4086230"/>
            <a:ext cx="6795467" cy="584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rgbClr val="00206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PARTIE 1 : DOSSIER ADMINISTRATIF</a:t>
            </a:r>
            <a:endParaRPr sz="3200" b="1" i="0" u="none" strike="noStrike" cap="none" dirty="0">
              <a:solidFill>
                <a:srgbClr val="002060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87733D7F-41C4-5F30-4CBD-62179C6740C3}"/>
              </a:ext>
            </a:extLst>
          </p:cNvPr>
          <p:cNvSpPr/>
          <p:nvPr/>
        </p:nvSpPr>
        <p:spPr>
          <a:xfrm>
            <a:off x="3945783" y="2477985"/>
            <a:ext cx="6017461" cy="517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6AE17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DOSSIER DE CANDIDATURE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6AE17"/>
              </a:solidFill>
              <a:effectLst/>
              <a:uLnTx/>
              <a:uFillTx/>
              <a:latin typeface="Oswald" panose="00000500000000000000" pitchFamily="2" charset="0"/>
              <a:sym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59CE8C-816F-A5A3-EE55-3B025683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6">
            <a:extLst>
              <a:ext uri="{FF2B5EF4-FFF2-40B4-BE49-F238E27FC236}">
                <a16:creationId xmlns:a16="http://schemas.microsoft.com/office/drawing/2014/main" id="{4F4BC5D8-384D-24EC-3D8C-F6477887F4D9}"/>
              </a:ext>
            </a:extLst>
          </p:cNvPr>
          <p:cNvSpPr txBox="1"/>
          <p:nvPr/>
        </p:nvSpPr>
        <p:spPr>
          <a:xfrm>
            <a:off x="4978924" y="1323450"/>
            <a:ext cx="6634334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NOM DU PROJET :  ---------------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10;p16">
            <a:extLst>
              <a:ext uri="{FF2B5EF4-FFF2-40B4-BE49-F238E27FC236}">
                <a16:creationId xmlns:a16="http://schemas.microsoft.com/office/drawing/2014/main" id="{6DFF5677-20CF-C8F9-B2F4-F34AE688FEF4}"/>
              </a:ext>
            </a:extLst>
          </p:cNvPr>
          <p:cNvSpPr txBox="1"/>
          <p:nvPr/>
        </p:nvSpPr>
        <p:spPr>
          <a:xfrm>
            <a:off x="4978924" y="2399994"/>
            <a:ext cx="6634334" cy="236192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Energies renouvelables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Mobilité décarbonée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Bâtiments et équipements durables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Economie circulaire	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Industrie du futur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Autre :   </a:t>
            </a:r>
            <a:endParaRPr sz="2000" b="1" i="0" u="none" strike="noStrike" cap="none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1;p16">
            <a:extLst>
              <a:ext uri="{FF2B5EF4-FFF2-40B4-BE49-F238E27FC236}">
                <a16:creationId xmlns:a16="http://schemas.microsoft.com/office/drawing/2014/main" id="{FF89E708-8B16-7AEF-5290-B1107E075905}"/>
              </a:ext>
            </a:extLst>
          </p:cNvPr>
          <p:cNvSpPr txBox="1"/>
          <p:nvPr/>
        </p:nvSpPr>
        <p:spPr>
          <a:xfrm>
            <a:off x="4978924" y="4919802"/>
            <a:ext cx="6634334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PORTEUR(S) DE  PROJET </a:t>
            </a:r>
            <a:endParaRPr sz="1800" b="0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4;p16">
            <a:extLst>
              <a:ext uri="{FF2B5EF4-FFF2-40B4-BE49-F238E27FC236}">
                <a16:creationId xmlns:a16="http://schemas.microsoft.com/office/drawing/2014/main" id="{809C87D9-D7EB-8B56-59ED-1369E5E7AD42}"/>
              </a:ext>
            </a:extLst>
          </p:cNvPr>
          <p:cNvSpPr txBox="1"/>
          <p:nvPr/>
        </p:nvSpPr>
        <p:spPr>
          <a:xfrm>
            <a:off x="4978924" y="5417412"/>
            <a:ext cx="6634334" cy="10839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Porteur de projet unique :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Equipe projet  : </a:t>
            </a:r>
            <a:endParaRPr sz="2000" b="1" i="0" u="none" strike="noStrike" cap="none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5;p16">
            <a:extLst>
              <a:ext uri="{FF2B5EF4-FFF2-40B4-BE49-F238E27FC236}">
                <a16:creationId xmlns:a16="http://schemas.microsoft.com/office/drawing/2014/main" id="{ACC47FE5-0DEC-C286-5B77-A4AF01BCCEA5}"/>
              </a:ext>
            </a:extLst>
          </p:cNvPr>
          <p:cNvSpPr txBox="1"/>
          <p:nvPr/>
        </p:nvSpPr>
        <p:spPr>
          <a:xfrm>
            <a:off x="4978924" y="1861722"/>
            <a:ext cx="6634334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DANS QUELLE THEMATIQUE S’INCRIT LE PROJET ?</a:t>
            </a:r>
            <a:endParaRPr dirty="0">
              <a:latin typeface="Oswald" panose="000005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6A8D61-067C-BD8B-5854-F77A55CFA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17">
            <a:extLst>
              <a:ext uri="{FF2B5EF4-FFF2-40B4-BE49-F238E27FC236}">
                <a16:creationId xmlns:a16="http://schemas.microsoft.com/office/drawing/2014/main" id="{3837E25E-457B-CEED-E0D3-BCC338CA4D37}"/>
              </a:ext>
            </a:extLst>
          </p:cNvPr>
          <p:cNvSpPr txBox="1"/>
          <p:nvPr/>
        </p:nvSpPr>
        <p:spPr>
          <a:xfrm>
            <a:off x="4930182" y="1299738"/>
            <a:ext cx="6664309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MATURITE  DU PROJET   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24;p17">
            <a:extLst>
              <a:ext uri="{FF2B5EF4-FFF2-40B4-BE49-F238E27FC236}">
                <a16:creationId xmlns:a16="http://schemas.microsoft.com/office/drawing/2014/main" id="{DE6173E8-8C3A-EE3D-3AAF-16A6D8217EF1}"/>
              </a:ext>
            </a:extLst>
          </p:cNvPr>
          <p:cNvSpPr txBox="1"/>
          <p:nvPr/>
        </p:nvSpPr>
        <p:spPr>
          <a:xfrm>
            <a:off x="4930182" y="1827135"/>
            <a:ext cx="6664309" cy="261469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 Avez-vous déjà créé une entreprise pour ce projet?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☐ Oui     ☐ Non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Nom de l’entreprise :                                                             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Forme juridique :                                                 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N°SIREN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Siège social :                           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Date de création :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Capital de départ et CCA  :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Nbre d’associés : </a:t>
            </a:r>
            <a:endParaRPr dirty="0">
              <a:latin typeface="Oswald" panose="00000500000000000000" pitchFamily="2" charset="0"/>
            </a:endParaRPr>
          </a:p>
        </p:txBody>
      </p:sp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C98FC77D-985E-9FF4-D4C7-147DE3F5A3BB}"/>
              </a:ext>
            </a:extLst>
          </p:cNvPr>
          <p:cNvSpPr txBox="1"/>
          <p:nvPr/>
        </p:nvSpPr>
        <p:spPr>
          <a:xfrm>
            <a:off x="4930182" y="4599935"/>
            <a:ext cx="6664309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SUIVI ACTUEL   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26;p17">
            <a:extLst>
              <a:ext uri="{FF2B5EF4-FFF2-40B4-BE49-F238E27FC236}">
                <a16:creationId xmlns:a16="http://schemas.microsoft.com/office/drawing/2014/main" id="{DCD9B10F-87AB-42BC-4CC6-911C1E9F49CD}"/>
              </a:ext>
            </a:extLst>
          </p:cNvPr>
          <p:cNvSpPr txBox="1"/>
          <p:nvPr/>
        </p:nvSpPr>
        <p:spPr>
          <a:xfrm>
            <a:off x="4930182" y="5077343"/>
            <a:ext cx="6664309" cy="14157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Êtes-vous suivi par une structure actuellement ? 	                    ☐ Oui 	☐ Non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Si oui, laquelle ? Pour répondre à quels besoins 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Oswald" panose="000005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C26985-F264-E080-F0EA-123314D5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4;p18">
            <a:extLst>
              <a:ext uri="{FF2B5EF4-FFF2-40B4-BE49-F238E27FC236}">
                <a16:creationId xmlns:a16="http://schemas.microsoft.com/office/drawing/2014/main" id="{D5CF486E-845E-5695-E783-F135BFCAABC9}"/>
              </a:ext>
            </a:extLst>
          </p:cNvPr>
          <p:cNvSpPr txBox="1"/>
          <p:nvPr/>
        </p:nvSpPr>
        <p:spPr>
          <a:xfrm>
            <a:off x="4567950" y="1621918"/>
            <a:ext cx="7089269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IDENTITE DES PORTEURS DE PROJET 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6;p18">
            <a:extLst>
              <a:ext uri="{FF2B5EF4-FFF2-40B4-BE49-F238E27FC236}">
                <a16:creationId xmlns:a16="http://schemas.microsoft.com/office/drawing/2014/main" id="{813BE51D-F95F-B420-B505-C9091142C78F}"/>
              </a:ext>
            </a:extLst>
          </p:cNvPr>
          <p:cNvSpPr txBox="1"/>
          <p:nvPr/>
        </p:nvSpPr>
        <p:spPr>
          <a:xfrm>
            <a:off x="4567950" y="2276696"/>
            <a:ext cx="7089268" cy="369292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PORTEUR DE PROJET 1   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2FB1F1F0-989A-9BDC-71D0-12B4F13E38A7}"/>
              </a:ext>
            </a:extLst>
          </p:cNvPr>
          <p:cNvSpPr txBox="1"/>
          <p:nvPr/>
        </p:nvSpPr>
        <p:spPr>
          <a:xfrm>
            <a:off x="4567950" y="2931475"/>
            <a:ext cx="7089268" cy="329316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Nom-Prénom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Date de naissance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Lieu de naissance : 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Statut : ☐ En recherche d’emploi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Salarié.e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Etudiant.e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            ☐ Chef d’entreprise            ☐ Autre: précisez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Adresse : 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Code postal : 		            Ville : 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Courriel :		                         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Téléphone :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6DEC13-1048-F83E-BB21-6E6569AF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80D9B-15F9-C8F9-C9E6-2ABBDD48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4;p18">
            <a:extLst>
              <a:ext uri="{FF2B5EF4-FFF2-40B4-BE49-F238E27FC236}">
                <a16:creationId xmlns:a16="http://schemas.microsoft.com/office/drawing/2014/main" id="{A92C1B56-5A1F-890D-8AF5-BF8C99FD7498}"/>
              </a:ext>
            </a:extLst>
          </p:cNvPr>
          <p:cNvSpPr txBox="1"/>
          <p:nvPr/>
        </p:nvSpPr>
        <p:spPr>
          <a:xfrm>
            <a:off x="4567950" y="1621918"/>
            <a:ext cx="7089269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IDENTITE DES PORTEURS DE PROJET 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6;p18">
            <a:extLst>
              <a:ext uri="{FF2B5EF4-FFF2-40B4-BE49-F238E27FC236}">
                <a16:creationId xmlns:a16="http://schemas.microsoft.com/office/drawing/2014/main" id="{575A10F7-77D1-2933-CCD1-C72C3217F291}"/>
              </a:ext>
            </a:extLst>
          </p:cNvPr>
          <p:cNvSpPr txBox="1"/>
          <p:nvPr/>
        </p:nvSpPr>
        <p:spPr>
          <a:xfrm>
            <a:off x="4567950" y="2276696"/>
            <a:ext cx="7089268" cy="369292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PORTEUR DE PROJET 2   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9CBB48D4-D47A-4FF4-0D9F-02E54D9CF6FC}"/>
              </a:ext>
            </a:extLst>
          </p:cNvPr>
          <p:cNvSpPr txBox="1"/>
          <p:nvPr/>
        </p:nvSpPr>
        <p:spPr>
          <a:xfrm>
            <a:off x="4567950" y="2931475"/>
            <a:ext cx="7089268" cy="329316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Nom-Prénom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Date de naissance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Lieu de naissance : 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Statut : ☐ En recherche d’emploi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Salarié.e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Etudiant.e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            ☐ Chef d’entreprise            ☐ Autre: précisez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Adresse : 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Code postal : 		            Ville : 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Courriel :		                         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Téléphone :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C602B9-9717-2D16-E1C8-B22AD752D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4CD5C-54C3-3941-C73D-FF28B518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4;p18">
            <a:extLst>
              <a:ext uri="{FF2B5EF4-FFF2-40B4-BE49-F238E27FC236}">
                <a16:creationId xmlns:a16="http://schemas.microsoft.com/office/drawing/2014/main" id="{8F0A711A-A60B-1987-2145-7F8833D73352}"/>
              </a:ext>
            </a:extLst>
          </p:cNvPr>
          <p:cNvSpPr txBox="1"/>
          <p:nvPr/>
        </p:nvSpPr>
        <p:spPr>
          <a:xfrm>
            <a:off x="4567950" y="1621918"/>
            <a:ext cx="7089269" cy="369291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IDENTITE DES PORTEURS DE PROJET 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6;p18">
            <a:extLst>
              <a:ext uri="{FF2B5EF4-FFF2-40B4-BE49-F238E27FC236}">
                <a16:creationId xmlns:a16="http://schemas.microsoft.com/office/drawing/2014/main" id="{5FC5E0AB-0F55-4185-B8A5-287466716F66}"/>
              </a:ext>
            </a:extLst>
          </p:cNvPr>
          <p:cNvSpPr txBox="1"/>
          <p:nvPr/>
        </p:nvSpPr>
        <p:spPr>
          <a:xfrm>
            <a:off x="4567950" y="2276696"/>
            <a:ext cx="7089268" cy="369292"/>
          </a:xfrm>
          <a:prstGeom prst="rect">
            <a:avLst/>
          </a:prstGeom>
          <a:solidFill>
            <a:srgbClr val="212C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PORTEUR DE PROJET </a:t>
            </a:r>
            <a:r>
              <a:rPr lang="fr-FR" b="1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3</a:t>
            </a:r>
            <a:r>
              <a:rPr lang="fr-FR" sz="1800" b="1" i="0" u="none" strike="noStrike" cap="none" dirty="0">
                <a:solidFill>
                  <a:schemeClr val="lt1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 </a:t>
            </a:r>
            <a:endParaRPr sz="2000" b="1" i="0" u="none" strike="noStrike" cap="none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5;p18">
            <a:extLst>
              <a:ext uri="{FF2B5EF4-FFF2-40B4-BE49-F238E27FC236}">
                <a16:creationId xmlns:a16="http://schemas.microsoft.com/office/drawing/2014/main" id="{EDC34BE6-AD0C-3429-BD48-606ACAC75E35}"/>
              </a:ext>
            </a:extLst>
          </p:cNvPr>
          <p:cNvSpPr txBox="1"/>
          <p:nvPr/>
        </p:nvSpPr>
        <p:spPr>
          <a:xfrm>
            <a:off x="4567950" y="2931475"/>
            <a:ext cx="7089268" cy="329316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Nom-Prénom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Date de naissance : 	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Lieu de naissance : 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Statut : ☐ En recherche d’emploi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Salarié.e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Etudiant.e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              ☐ Chef d’entreprise            ☐ Autre: précisez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Adresse : 	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Code postal : 		            Ville : 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Courriel :		                            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Téléphone :</a:t>
            </a:r>
            <a:endParaRPr dirty="0"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2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941E92-5F76-38D3-5F44-89131B46F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;p21">
            <a:extLst>
              <a:ext uri="{FF2B5EF4-FFF2-40B4-BE49-F238E27FC236}">
                <a16:creationId xmlns:a16="http://schemas.microsoft.com/office/drawing/2014/main" id="{68B2C6EB-0F4B-4AAF-9B9A-876DD7D112F1}"/>
              </a:ext>
            </a:extLst>
          </p:cNvPr>
          <p:cNvSpPr txBox="1"/>
          <p:nvPr/>
        </p:nvSpPr>
        <p:spPr>
          <a:xfrm>
            <a:off x="3718806" y="3346615"/>
            <a:ext cx="7992888" cy="3139281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Vous devez nous séduire en </a:t>
            </a:r>
            <a:r>
              <a:rPr lang="fr-FR" sz="1800" b="1" i="0" u="none" strike="noStrike" cap="none" dirty="0">
                <a:solidFill>
                  <a:srgbClr val="F6AE17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10 slides </a:t>
            </a:r>
            <a:r>
              <a:rPr lang="fr-FR" sz="1800" b="1" i="0" u="none" strike="noStrike" cap="none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selon le modèle proposé.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Fixez vous pour objectif de nous faire comprendre votre projet, de nous démontrer qu’il est opportun, innovant et attractif !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22D63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902F88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Remarque </a:t>
            </a: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Il s’agit bien sûr d’un modèle de présentation qui doit être adapté à votre projet (sur le fond et sur la forme).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22D63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- Vous pouvez partir d’un PPT existant mais il devra respecter les 10 thématiques attendues</a:t>
            </a:r>
            <a:endParaRPr dirty="0">
              <a:solidFill>
                <a:srgbClr val="022D63"/>
              </a:solidFill>
              <a:latin typeface="Oswald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62B17344-806C-388C-5D86-A6BF1CD91772}"/>
              </a:ext>
            </a:extLst>
          </p:cNvPr>
          <p:cNvSpPr/>
          <p:nvPr/>
        </p:nvSpPr>
        <p:spPr>
          <a:xfrm>
            <a:off x="3860996" y="1617629"/>
            <a:ext cx="6381750" cy="584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6AE17"/>
                </a:solidFill>
                <a:effectLst/>
                <a:uLnTx/>
                <a:uFillTx/>
                <a:latin typeface="Oswald" panose="00000500000000000000" pitchFamily="2" charset="0"/>
                <a:ea typeface="Calibri"/>
                <a:cs typeface="Calibri"/>
                <a:sym typeface="Calibri"/>
              </a:rPr>
              <a:t>DOSSIER DE CANDIDATURE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6AE17"/>
              </a:solidFill>
              <a:effectLst/>
              <a:uLnTx/>
              <a:uFillTx/>
              <a:latin typeface="Oswald" panose="00000500000000000000" pitchFamily="2" charset="0"/>
              <a:sym typeface="Arial"/>
            </a:endParaRPr>
          </a:p>
        </p:txBody>
      </p:sp>
      <p:sp>
        <p:nvSpPr>
          <p:cNvPr id="6" name="Google Shape;101;p15">
            <a:extLst>
              <a:ext uri="{FF2B5EF4-FFF2-40B4-BE49-F238E27FC236}">
                <a16:creationId xmlns:a16="http://schemas.microsoft.com/office/drawing/2014/main" id="{979AA74A-4B47-2E3B-4739-887B57D416D8}"/>
              </a:ext>
            </a:extLst>
          </p:cNvPr>
          <p:cNvSpPr txBox="1"/>
          <p:nvPr/>
        </p:nvSpPr>
        <p:spPr>
          <a:xfrm>
            <a:off x="4601902" y="2389778"/>
            <a:ext cx="6795467" cy="584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3200" b="1" i="0" u="none" strike="noStrike" cap="none" dirty="0">
                <a:solidFill>
                  <a:srgbClr val="00206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PARTIE 2 : </a:t>
            </a:r>
            <a:r>
              <a:rPr lang="fr-FR" sz="3200" b="1" dirty="0">
                <a:solidFill>
                  <a:srgbClr val="002060"/>
                </a:solidFill>
                <a:latin typeface="Oswald" panose="00000500000000000000" pitchFamily="2" charset="0"/>
                <a:ea typeface="Calibri"/>
                <a:cs typeface="Calibri"/>
                <a:sym typeface="Calibri"/>
              </a:rPr>
              <a:t>PRESENTATION DU PROJET </a:t>
            </a:r>
            <a:endParaRPr sz="3200" b="1" i="0" u="none" strike="noStrike" cap="none" dirty="0">
              <a:solidFill>
                <a:srgbClr val="002060"/>
              </a:solidFill>
              <a:latin typeface="Oswald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BE1302-C6EA-09D4-1EC4-EBD04161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2" y="96971"/>
            <a:ext cx="29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5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1657</Words>
  <Application>Microsoft Office PowerPoint</Application>
  <PresentationFormat>Grand écran</PresentationFormat>
  <Paragraphs>210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Nazegul</vt:lpstr>
      <vt:lpstr>Noto Sans Symbols</vt:lpstr>
      <vt:lpstr>Oswald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Direction</dc:creator>
  <cp:lastModifiedBy>Inno Vosud</cp:lastModifiedBy>
  <cp:revision>9</cp:revision>
  <dcterms:created xsi:type="dcterms:W3CDTF">2025-08-22T10:15:54Z</dcterms:created>
  <dcterms:modified xsi:type="dcterms:W3CDTF">2025-12-16T10:13:22Z</dcterms:modified>
</cp:coreProperties>
</file>